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4" r:id="rId2"/>
    <p:sldId id="391" r:id="rId3"/>
    <p:sldId id="406" r:id="rId4"/>
    <p:sldId id="407" r:id="rId5"/>
    <p:sldId id="408" r:id="rId6"/>
    <p:sldId id="395" r:id="rId7"/>
    <p:sldId id="409" r:id="rId8"/>
    <p:sldId id="393" r:id="rId9"/>
    <p:sldId id="397" r:id="rId10"/>
    <p:sldId id="399" r:id="rId11"/>
    <p:sldId id="398" r:id="rId12"/>
    <p:sldId id="396" r:id="rId13"/>
    <p:sldId id="404" r:id="rId14"/>
    <p:sldId id="402" r:id="rId15"/>
    <p:sldId id="401" r:id="rId16"/>
    <p:sldId id="405" r:id="rId17"/>
  </p:sldIdLst>
  <p:sldSz cx="9144000" cy="5715000" type="screen16x10"/>
  <p:notesSz cx="6711950" cy="98440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878"/>
    <a:srgbClr val="A6A6A6"/>
    <a:srgbClr val="DDDDDD"/>
    <a:srgbClr val="6E6E6E"/>
    <a:srgbClr val="565656"/>
    <a:srgbClr val="204E3C"/>
    <a:srgbClr val="022A52"/>
    <a:srgbClr val="F8F8F8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41" autoAdjust="0"/>
  </p:normalViewPr>
  <p:slideViewPr>
    <p:cSldViewPr>
      <p:cViewPr>
        <p:scale>
          <a:sx n="110" d="100"/>
          <a:sy n="110" d="100"/>
        </p:scale>
        <p:origin x="-924" y="-318"/>
      </p:cViewPr>
      <p:guideLst>
        <p:guide orient="horz" pos="3123"/>
        <p:guide orient="horz" pos="3480"/>
        <p:guide orient="horz" pos="968"/>
        <p:guide orient="horz" pos="742"/>
        <p:guide orient="horz" pos="137"/>
        <p:guide pos="5616"/>
        <p:guide pos="158"/>
        <p:guide pos="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96" y="1380"/>
      </p:cViewPr>
      <p:guideLst>
        <p:guide orient="horz" pos="3100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E628D-56E5-4DBD-B6D8-46429A4736C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38FC19-5FCF-4ECF-8449-7FFEF7C6D865}">
      <dgm:prSet phldrT="[Text]" custT="1"/>
      <dgm:spPr>
        <a:solidFill>
          <a:srgbClr val="001746"/>
        </a:solidFill>
        <a:ln>
          <a:noFill/>
        </a:ln>
      </dgm:spPr>
      <dgm:t>
        <a:bodyPr/>
        <a:lstStyle/>
        <a:p>
          <a:r>
            <a:rPr lang="de-DE" sz="1800" b="1" dirty="0" smtClean="0"/>
            <a:t>Geschäftsbereich </a:t>
          </a:r>
        </a:p>
        <a:p>
          <a:r>
            <a:rPr lang="de-DE" sz="1800" b="1" dirty="0" smtClean="0"/>
            <a:t>Technische Projekte</a:t>
          </a:r>
          <a:endParaRPr lang="de-DE" sz="1800" b="1" dirty="0"/>
        </a:p>
      </dgm:t>
    </dgm:pt>
    <dgm:pt modelId="{1EC5D497-3DE3-43E9-9503-15F4E42D8C7D}" type="parTrans" cxnId="{508A7083-6B18-4E55-B1B3-56D725B2FA28}">
      <dgm:prSet/>
      <dgm:spPr/>
      <dgm:t>
        <a:bodyPr/>
        <a:lstStyle/>
        <a:p>
          <a:endParaRPr lang="de-DE"/>
        </a:p>
      </dgm:t>
    </dgm:pt>
    <dgm:pt modelId="{5451B103-29AC-45B7-82BA-D4B970C11D24}" type="sibTrans" cxnId="{508A7083-6B18-4E55-B1B3-56D725B2FA28}">
      <dgm:prSet/>
      <dgm:spPr/>
      <dgm:t>
        <a:bodyPr/>
        <a:lstStyle/>
        <a:p>
          <a:endParaRPr lang="de-DE"/>
        </a:p>
      </dgm:t>
    </dgm:pt>
    <dgm:pt modelId="{47324E2E-84CB-4D2B-8989-6D8724ED4702}">
      <dgm:prSet phldrT="[Text]" custT="1"/>
      <dgm:spPr>
        <a:solidFill>
          <a:srgbClr val="001746"/>
        </a:solidFill>
        <a:ln w="76200">
          <a:noFill/>
        </a:ln>
      </dgm:spPr>
      <dgm:t>
        <a:bodyPr/>
        <a:lstStyle/>
        <a:p>
          <a:r>
            <a:rPr lang="de-DE" sz="2800" b="1" dirty="0" smtClean="0">
              <a:solidFill>
                <a:schemeClr val="bg1"/>
              </a:solidFill>
            </a:rPr>
            <a:t>OE 61</a:t>
          </a:r>
        </a:p>
        <a:p>
          <a:r>
            <a:rPr lang="de-DE" sz="1150" b="1" dirty="0" smtClean="0">
              <a:solidFill>
                <a:schemeClr val="bg1"/>
              </a:solidFill>
            </a:rPr>
            <a:t>Modernisierung /Instandsetzung</a:t>
          </a:r>
          <a:endParaRPr lang="de-DE" sz="1150" b="1" dirty="0">
            <a:solidFill>
              <a:schemeClr val="bg1"/>
            </a:solidFill>
          </a:endParaRPr>
        </a:p>
      </dgm:t>
    </dgm:pt>
    <dgm:pt modelId="{AB00CC84-A8FB-456B-B3E9-4ECAB1EDD3F4}" type="sibTrans" cxnId="{7713CB81-E993-4539-85AE-76ACB533B731}">
      <dgm:prSet/>
      <dgm:spPr/>
      <dgm:t>
        <a:bodyPr/>
        <a:lstStyle/>
        <a:p>
          <a:endParaRPr lang="de-DE"/>
        </a:p>
      </dgm:t>
    </dgm:pt>
    <dgm:pt modelId="{DE688BB3-45FF-4AE7-B05F-D766BA763F8B}" type="parTrans" cxnId="{7713CB81-E993-4539-85AE-76ACB533B731}">
      <dgm:prSet/>
      <dgm:spPr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4CEE6377-F9DD-4179-9062-8023E8A58630}">
      <dgm:prSet phldrT="[Text]" custT="1"/>
      <dgm:spPr>
        <a:solidFill>
          <a:srgbClr val="001746"/>
        </a:solidFill>
        <a:ln w="76200">
          <a:noFill/>
        </a:ln>
      </dgm:spPr>
      <dgm:t>
        <a:bodyPr anchor="b" anchorCtr="1"/>
        <a:lstStyle/>
        <a:p>
          <a:pPr>
            <a:lnSpc>
              <a:spcPct val="90000"/>
            </a:lnSpc>
          </a:pPr>
          <a:r>
            <a:rPr lang="de-DE" sz="2800" b="1" dirty="0" smtClean="0">
              <a:solidFill>
                <a:schemeClr val="bg1"/>
              </a:solidFill>
            </a:rPr>
            <a:t>OE 62</a:t>
          </a:r>
        </a:p>
        <a:p>
          <a:pPr>
            <a:lnSpc>
              <a:spcPct val="90000"/>
            </a:lnSpc>
          </a:pPr>
          <a:r>
            <a:rPr lang="de-DE" sz="1150" b="1" dirty="0" smtClean="0">
              <a:solidFill>
                <a:schemeClr val="bg1"/>
              </a:solidFill>
            </a:rPr>
            <a:t>Neubau</a:t>
          </a:r>
        </a:p>
      </dgm:t>
    </dgm:pt>
    <dgm:pt modelId="{88B58762-FF25-4FB6-AA37-AC976AC5881B}" type="parTrans" cxnId="{63CEE26D-6EEB-4449-9B5C-8AED0137E6A8}">
      <dgm:prSet/>
      <dgm:spPr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9F08604C-530F-48DC-AD2D-F2D844F06A5F}" type="sibTrans" cxnId="{63CEE26D-6EEB-4449-9B5C-8AED0137E6A8}">
      <dgm:prSet/>
      <dgm:spPr/>
      <dgm:t>
        <a:bodyPr/>
        <a:lstStyle/>
        <a:p>
          <a:endParaRPr lang="de-DE"/>
        </a:p>
      </dgm:t>
    </dgm:pt>
    <dgm:pt modelId="{CF16E8B1-502E-40D9-B00A-79E05CD99804}">
      <dgm:prSet phldrT="[Text]" custT="1"/>
      <dgm:spPr>
        <a:solidFill>
          <a:srgbClr val="001746"/>
        </a:solidFill>
        <a:ln w="76200">
          <a:noFill/>
        </a:ln>
      </dgm:spPr>
      <dgm:t>
        <a:bodyPr/>
        <a:lstStyle/>
        <a:p>
          <a:r>
            <a:rPr lang="de-DE" sz="2800" b="1" dirty="0" smtClean="0">
              <a:solidFill>
                <a:schemeClr val="bg1"/>
              </a:solidFill>
            </a:rPr>
            <a:t>OE 63</a:t>
          </a:r>
        </a:p>
        <a:p>
          <a:r>
            <a:rPr lang="de-DE" sz="1150" b="1" dirty="0" smtClean="0">
              <a:solidFill>
                <a:schemeClr val="bg1"/>
              </a:solidFill>
            </a:rPr>
            <a:t>Technische Gebäudeausrüstung</a:t>
          </a:r>
          <a:endParaRPr lang="de-DE" sz="1150" b="1" dirty="0">
            <a:solidFill>
              <a:schemeClr val="bg1"/>
            </a:solidFill>
          </a:endParaRPr>
        </a:p>
      </dgm:t>
    </dgm:pt>
    <dgm:pt modelId="{93BDB6F3-607F-4597-B3B6-B1B1D135483A}" type="parTrans" cxnId="{5C0CC6B7-F897-4BFC-B601-DF4BD36076A7}">
      <dgm:prSet/>
      <dgm:spPr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46A3E234-0DAE-411F-A9CB-AE5D15181718}" type="sibTrans" cxnId="{5C0CC6B7-F897-4BFC-B601-DF4BD36076A7}">
      <dgm:prSet/>
      <dgm:spPr/>
      <dgm:t>
        <a:bodyPr/>
        <a:lstStyle/>
        <a:p>
          <a:endParaRPr lang="de-DE"/>
        </a:p>
      </dgm:t>
    </dgm:pt>
    <dgm:pt modelId="{97B6BFFF-20DB-442A-B2B9-1ACCAE6E8C43}">
      <dgm:prSet phldrT="[Text]" custT="1"/>
      <dgm:spPr>
        <a:solidFill>
          <a:srgbClr val="001746"/>
        </a:solidFill>
        <a:ln w="76200">
          <a:noFill/>
        </a:ln>
      </dgm:spPr>
      <dgm:t>
        <a:bodyPr/>
        <a:lstStyle/>
        <a:p>
          <a:r>
            <a:rPr lang="de-DE" sz="2800" b="1" dirty="0" smtClean="0">
              <a:solidFill>
                <a:schemeClr val="bg1"/>
              </a:solidFill>
            </a:rPr>
            <a:t>OE 64</a:t>
          </a:r>
        </a:p>
        <a:p>
          <a:r>
            <a:rPr lang="de-DE" sz="1150" b="1" dirty="0" smtClean="0">
              <a:solidFill>
                <a:schemeClr val="bg1"/>
              </a:solidFill>
            </a:rPr>
            <a:t>Technische Sonderprojekte</a:t>
          </a:r>
          <a:endParaRPr lang="de-DE" sz="1150" b="1" dirty="0">
            <a:solidFill>
              <a:schemeClr val="bg1"/>
            </a:solidFill>
          </a:endParaRPr>
        </a:p>
      </dgm:t>
    </dgm:pt>
    <dgm:pt modelId="{9E84201C-92B1-4161-9489-949F5C395BAF}" type="parTrans" cxnId="{1E794149-A3CD-4C52-9043-D14623243046}">
      <dgm:prSet/>
      <dgm:spPr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E728450E-2B70-4F3F-B0C3-52AB145BA1EC}" type="sibTrans" cxnId="{1E794149-A3CD-4C52-9043-D14623243046}">
      <dgm:prSet/>
      <dgm:spPr/>
      <dgm:t>
        <a:bodyPr/>
        <a:lstStyle/>
        <a:p>
          <a:endParaRPr lang="de-DE"/>
        </a:p>
      </dgm:t>
    </dgm:pt>
    <dgm:pt modelId="{5756D473-13BB-4B9D-87B5-1879042D96E8}" type="pres">
      <dgm:prSet presAssocID="{18DE628D-56E5-4DBD-B6D8-46429A4736C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87D6FB-7263-4488-A7D5-B11C68D548FB}" type="pres">
      <dgm:prSet presAssocID="{18DE628D-56E5-4DBD-B6D8-46429A4736C9}" presName="hierFlow" presStyleCnt="0"/>
      <dgm:spPr/>
    </dgm:pt>
    <dgm:pt modelId="{A4FEFB48-4786-48D4-8E59-5CD76C9357D6}" type="pres">
      <dgm:prSet presAssocID="{18DE628D-56E5-4DBD-B6D8-46429A4736C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C44F537-38BD-47F9-8330-E2C803BEBD33}" type="pres">
      <dgm:prSet presAssocID="{3D38FC19-5FCF-4ECF-8449-7FFEF7C6D865}" presName="Name14" presStyleCnt="0"/>
      <dgm:spPr/>
    </dgm:pt>
    <dgm:pt modelId="{26446028-B491-4083-B822-096F567D1C76}" type="pres">
      <dgm:prSet presAssocID="{3D38FC19-5FCF-4ECF-8449-7FFEF7C6D865}" presName="level1Shape" presStyleLbl="node0" presStyleIdx="0" presStyleCnt="1" custScaleX="158031" custScaleY="68834" custLinFactNeighborX="-453" custLinFactNeighborY="-5843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4949C05-7377-4802-BAF5-4E3CDCC92F0B}" type="pres">
      <dgm:prSet presAssocID="{3D38FC19-5FCF-4ECF-8449-7FFEF7C6D865}" presName="hierChild2" presStyleCnt="0"/>
      <dgm:spPr/>
    </dgm:pt>
    <dgm:pt modelId="{460EEDDB-5DE8-416A-81C7-9EE88FE7171F}" type="pres">
      <dgm:prSet presAssocID="{DE688BB3-45FF-4AE7-B05F-D766BA763F8B}" presName="Name19" presStyleLbl="parChTrans1D2" presStyleIdx="0" presStyleCnt="4"/>
      <dgm:spPr/>
      <dgm:t>
        <a:bodyPr/>
        <a:lstStyle/>
        <a:p>
          <a:endParaRPr lang="de-DE"/>
        </a:p>
      </dgm:t>
    </dgm:pt>
    <dgm:pt modelId="{67476C4C-C3EF-4B68-BCF6-F87E56C5EEBD}" type="pres">
      <dgm:prSet presAssocID="{47324E2E-84CB-4D2B-8989-6D8724ED4702}" presName="Name21" presStyleCnt="0"/>
      <dgm:spPr/>
    </dgm:pt>
    <dgm:pt modelId="{6B1E380E-5E82-4754-BA8D-5B85A15A62A6}" type="pres">
      <dgm:prSet presAssocID="{47324E2E-84CB-4D2B-8989-6D8724ED4702}" presName="level2Shape" presStyleLbl="node2" presStyleIdx="0" presStyleCnt="4" custScaleX="100656" custScaleY="80519" custLinFactNeighborX="-213" custLinFactNeighborY="-31848"/>
      <dgm:spPr/>
      <dgm:t>
        <a:bodyPr/>
        <a:lstStyle/>
        <a:p>
          <a:endParaRPr lang="de-DE"/>
        </a:p>
      </dgm:t>
    </dgm:pt>
    <dgm:pt modelId="{A257159A-BA6E-4F9A-AD71-E56859EEA182}" type="pres">
      <dgm:prSet presAssocID="{47324E2E-84CB-4D2B-8989-6D8724ED4702}" presName="hierChild3" presStyleCnt="0"/>
      <dgm:spPr/>
    </dgm:pt>
    <dgm:pt modelId="{DA395883-ABEE-4597-BC53-1BE8166EE876}" type="pres">
      <dgm:prSet presAssocID="{88B58762-FF25-4FB6-AA37-AC976AC5881B}" presName="Name19" presStyleLbl="parChTrans1D2" presStyleIdx="1" presStyleCnt="4"/>
      <dgm:spPr/>
      <dgm:t>
        <a:bodyPr/>
        <a:lstStyle/>
        <a:p>
          <a:endParaRPr lang="de-DE"/>
        </a:p>
      </dgm:t>
    </dgm:pt>
    <dgm:pt modelId="{C48C3A8E-0002-4AC0-A3E0-1785CD143FB6}" type="pres">
      <dgm:prSet presAssocID="{4CEE6377-F9DD-4179-9062-8023E8A58630}" presName="Name21" presStyleCnt="0"/>
      <dgm:spPr/>
    </dgm:pt>
    <dgm:pt modelId="{B6D2B059-5A9A-4DDE-AA58-2149AB478668}" type="pres">
      <dgm:prSet presAssocID="{4CEE6377-F9DD-4179-9062-8023E8A58630}" presName="level2Shape" presStyleLbl="node2" presStyleIdx="1" presStyleCnt="4" custScaleX="100873" custScaleY="80570" custLinFactNeighborY="-31848"/>
      <dgm:spPr/>
      <dgm:t>
        <a:bodyPr/>
        <a:lstStyle/>
        <a:p>
          <a:endParaRPr lang="de-DE"/>
        </a:p>
      </dgm:t>
    </dgm:pt>
    <dgm:pt modelId="{5DF77605-31E0-4AF8-8D9A-937949DFCC58}" type="pres">
      <dgm:prSet presAssocID="{4CEE6377-F9DD-4179-9062-8023E8A58630}" presName="hierChild3" presStyleCnt="0"/>
      <dgm:spPr/>
    </dgm:pt>
    <dgm:pt modelId="{37C81CD7-AB06-4B55-8C3F-B52E77358C15}" type="pres">
      <dgm:prSet presAssocID="{93BDB6F3-607F-4597-B3B6-B1B1D135483A}" presName="Name19" presStyleLbl="parChTrans1D2" presStyleIdx="2" presStyleCnt="4"/>
      <dgm:spPr/>
      <dgm:t>
        <a:bodyPr/>
        <a:lstStyle/>
        <a:p>
          <a:endParaRPr lang="de-DE"/>
        </a:p>
      </dgm:t>
    </dgm:pt>
    <dgm:pt modelId="{5FB1EDDF-A2CB-41DD-B738-13888C6C9CB0}" type="pres">
      <dgm:prSet presAssocID="{CF16E8B1-502E-40D9-B00A-79E05CD99804}" presName="Name21" presStyleCnt="0"/>
      <dgm:spPr/>
    </dgm:pt>
    <dgm:pt modelId="{CCC78F08-48CE-4E60-A85A-B188725ED2D9}" type="pres">
      <dgm:prSet presAssocID="{CF16E8B1-502E-40D9-B00A-79E05CD99804}" presName="level2Shape" presStyleLbl="node2" presStyleIdx="2" presStyleCnt="4" custScaleX="101678" custScaleY="80715" custLinFactNeighborY="-31848"/>
      <dgm:spPr/>
      <dgm:t>
        <a:bodyPr/>
        <a:lstStyle/>
        <a:p>
          <a:endParaRPr lang="de-DE"/>
        </a:p>
      </dgm:t>
    </dgm:pt>
    <dgm:pt modelId="{513C421B-3606-4426-BBCC-902880B4AE16}" type="pres">
      <dgm:prSet presAssocID="{CF16E8B1-502E-40D9-B00A-79E05CD99804}" presName="hierChild3" presStyleCnt="0"/>
      <dgm:spPr/>
    </dgm:pt>
    <dgm:pt modelId="{FE3C17B9-2A71-4F8A-BE85-E2C75D591350}" type="pres">
      <dgm:prSet presAssocID="{9E84201C-92B1-4161-9489-949F5C395BAF}" presName="Name19" presStyleLbl="parChTrans1D2" presStyleIdx="3" presStyleCnt="4"/>
      <dgm:spPr/>
      <dgm:t>
        <a:bodyPr/>
        <a:lstStyle/>
        <a:p>
          <a:endParaRPr lang="de-DE"/>
        </a:p>
      </dgm:t>
    </dgm:pt>
    <dgm:pt modelId="{F8D46A23-02F5-4D9E-BEB7-5D36FF4B8E5E}" type="pres">
      <dgm:prSet presAssocID="{97B6BFFF-20DB-442A-B2B9-1ACCAE6E8C43}" presName="Name21" presStyleCnt="0"/>
      <dgm:spPr/>
    </dgm:pt>
    <dgm:pt modelId="{5C0C60B3-94AD-46CC-86C0-B5A2532AFBA1}" type="pres">
      <dgm:prSet presAssocID="{97B6BFFF-20DB-442A-B2B9-1ACCAE6E8C43}" presName="level2Shape" presStyleLbl="node2" presStyleIdx="3" presStyleCnt="4" custScaleX="99860" custScaleY="80715" custLinFactNeighborY="-31848"/>
      <dgm:spPr/>
      <dgm:t>
        <a:bodyPr/>
        <a:lstStyle/>
        <a:p>
          <a:endParaRPr lang="de-DE"/>
        </a:p>
      </dgm:t>
    </dgm:pt>
    <dgm:pt modelId="{5D17E1FE-48D7-46F7-B221-D930671D958C}" type="pres">
      <dgm:prSet presAssocID="{97B6BFFF-20DB-442A-B2B9-1ACCAE6E8C43}" presName="hierChild3" presStyleCnt="0"/>
      <dgm:spPr/>
    </dgm:pt>
    <dgm:pt modelId="{B2D95690-6A95-4C52-968D-E77494F87887}" type="pres">
      <dgm:prSet presAssocID="{18DE628D-56E5-4DBD-B6D8-46429A4736C9}" presName="bgShapesFlow" presStyleCnt="0"/>
      <dgm:spPr/>
    </dgm:pt>
  </dgm:ptLst>
  <dgm:cxnLst>
    <dgm:cxn modelId="{5C0CC6B7-F897-4BFC-B601-DF4BD36076A7}" srcId="{3D38FC19-5FCF-4ECF-8449-7FFEF7C6D865}" destId="{CF16E8B1-502E-40D9-B00A-79E05CD99804}" srcOrd="2" destOrd="0" parTransId="{93BDB6F3-607F-4597-B3B6-B1B1D135483A}" sibTransId="{46A3E234-0DAE-411F-A9CB-AE5D15181718}"/>
    <dgm:cxn modelId="{5489674A-FE40-45B1-BEF2-28F2810E38D9}" type="presOf" srcId="{88B58762-FF25-4FB6-AA37-AC976AC5881B}" destId="{DA395883-ABEE-4597-BC53-1BE8166EE876}" srcOrd="0" destOrd="0" presId="urn:microsoft.com/office/officeart/2005/8/layout/hierarchy6"/>
    <dgm:cxn modelId="{C49E3C46-12E1-4E92-B8B7-7CBA4DE8834D}" type="presOf" srcId="{47324E2E-84CB-4D2B-8989-6D8724ED4702}" destId="{6B1E380E-5E82-4754-BA8D-5B85A15A62A6}" srcOrd="0" destOrd="0" presId="urn:microsoft.com/office/officeart/2005/8/layout/hierarchy6"/>
    <dgm:cxn modelId="{7713CB81-E993-4539-85AE-76ACB533B731}" srcId="{3D38FC19-5FCF-4ECF-8449-7FFEF7C6D865}" destId="{47324E2E-84CB-4D2B-8989-6D8724ED4702}" srcOrd="0" destOrd="0" parTransId="{DE688BB3-45FF-4AE7-B05F-D766BA763F8B}" sibTransId="{AB00CC84-A8FB-456B-B3E9-4ECAB1EDD3F4}"/>
    <dgm:cxn modelId="{5A1E7FAE-2A0E-4F14-A876-8FA8132A2975}" type="presOf" srcId="{CF16E8B1-502E-40D9-B00A-79E05CD99804}" destId="{CCC78F08-48CE-4E60-A85A-B188725ED2D9}" srcOrd="0" destOrd="0" presId="urn:microsoft.com/office/officeart/2005/8/layout/hierarchy6"/>
    <dgm:cxn modelId="{1E794149-A3CD-4C52-9043-D14623243046}" srcId="{3D38FC19-5FCF-4ECF-8449-7FFEF7C6D865}" destId="{97B6BFFF-20DB-442A-B2B9-1ACCAE6E8C43}" srcOrd="3" destOrd="0" parTransId="{9E84201C-92B1-4161-9489-949F5C395BAF}" sibTransId="{E728450E-2B70-4F3F-B0C3-52AB145BA1EC}"/>
    <dgm:cxn modelId="{A6D69B6F-3829-44D4-A494-EE7A7453FD18}" type="presOf" srcId="{97B6BFFF-20DB-442A-B2B9-1ACCAE6E8C43}" destId="{5C0C60B3-94AD-46CC-86C0-B5A2532AFBA1}" srcOrd="0" destOrd="0" presId="urn:microsoft.com/office/officeart/2005/8/layout/hierarchy6"/>
    <dgm:cxn modelId="{88439715-0D18-4FF0-B9D4-B4F2DF3D373E}" type="presOf" srcId="{9E84201C-92B1-4161-9489-949F5C395BAF}" destId="{FE3C17B9-2A71-4F8A-BE85-E2C75D591350}" srcOrd="0" destOrd="0" presId="urn:microsoft.com/office/officeart/2005/8/layout/hierarchy6"/>
    <dgm:cxn modelId="{B0B6607A-67A9-4BF7-86DC-6B7E2DCF452B}" type="presOf" srcId="{DE688BB3-45FF-4AE7-B05F-D766BA763F8B}" destId="{460EEDDB-5DE8-416A-81C7-9EE88FE7171F}" srcOrd="0" destOrd="0" presId="urn:microsoft.com/office/officeart/2005/8/layout/hierarchy6"/>
    <dgm:cxn modelId="{666D8648-0C8C-4C4C-A59E-BCA43390D7B5}" type="presOf" srcId="{18DE628D-56E5-4DBD-B6D8-46429A4736C9}" destId="{5756D473-13BB-4B9D-87B5-1879042D96E8}" srcOrd="0" destOrd="0" presId="urn:microsoft.com/office/officeart/2005/8/layout/hierarchy6"/>
    <dgm:cxn modelId="{1C60F189-8B7A-4E98-A359-7BCABA7F93F2}" type="presOf" srcId="{93BDB6F3-607F-4597-B3B6-B1B1D135483A}" destId="{37C81CD7-AB06-4B55-8C3F-B52E77358C15}" srcOrd="0" destOrd="0" presId="urn:microsoft.com/office/officeart/2005/8/layout/hierarchy6"/>
    <dgm:cxn modelId="{63CEE26D-6EEB-4449-9B5C-8AED0137E6A8}" srcId="{3D38FC19-5FCF-4ECF-8449-7FFEF7C6D865}" destId="{4CEE6377-F9DD-4179-9062-8023E8A58630}" srcOrd="1" destOrd="0" parTransId="{88B58762-FF25-4FB6-AA37-AC976AC5881B}" sibTransId="{9F08604C-530F-48DC-AD2D-F2D844F06A5F}"/>
    <dgm:cxn modelId="{508A7083-6B18-4E55-B1B3-56D725B2FA28}" srcId="{18DE628D-56E5-4DBD-B6D8-46429A4736C9}" destId="{3D38FC19-5FCF-4ECF-8449-7FFEF7C6D865}" srcOrd="0" destOrd="0" parTransId="{1EC5D497-3DE3-43E9-9503-15F4E42D8C7D}" sibTransId="{5451B103-29AC-45B7-82BA-D4B970C11D24}"/>
    <dgm:cxn modelId="{AB14B332-B9B2-4807-8891-A0387507E139}" type="presOf" srcId="{4CEE6377-F9DD-4179-9062-8023E8A58630}" destId="{B6D2B059-5A9A-4DDE-AA58-2149AB478668}" srcOrd="0" destOrd="0" presId="urn:microsoft.com/office/officeart/2005/8/layout/hierarchy6"/>
    <dgm:cxn modelId="{1EF5F8B9-C0AA-402F-8961-A54EFB016769}" type="presOf" srcId="{3D38FC19-5FCF-4ECF-8449-7FFEF7C6D865}" destId="{26446028-B491-4083-B822-096F567D1C76}" srcOrd="0" destOrd="0" presId="urn:microsoft.com/office/officeart/2005/8/layout/hierarchy6"/>
    <dgm:cxn modelId="{7951A1BB-8CC0-4E8C-BDD5-1FE1688A6874}" type="presParOf" srcId="{5756D473-13BB-4B9D-87B5-1879042D96E8}" destId="{2887D6FB-7263-4488-A7D5-B11C68D548FB}" srcOrd="0" destOrd="0" presId="urn:microsoft.com/office/officeart/2005/8/layout/hierarchy6"/>
    <dgm:cxn modelId="{2910F281-45A9-45D7-ADCF-60F28AF4DC72}" type="presParOf" srcId="{2887D6FB-7263-4488-A7D5-B11C68D548FB}" destId="{A4FEFB48-4786-48D4-8E59-5CD76C9357D6}" srcOrd="0" destOrd="0" presId="urn:microsoft.com/office/officeart/2005/8/layout/hierarchy6"/>
    <dgm:cxn modelId="{4BFFC7EA-CAC8-4135-A732-C239F287A6AB}" type="presParOf" srcId="{A4FEFB48-4786-48D4-8E59-5CD76C9357D6}" destId="{1C44F537-38BD-47F9-8330-E2C803BEBD33}" srcOrd="0" destOrd="0" presId="urn:microsoft.com/office/officeart/2005/8/layout/hierarchy6"/>
    <dgm:cxn modelId="{C57888BD-3906-4F8C-893A-13454981A686}" type="presParOf" srcId="{1C44F537-38BD-47F9-8330-E2C803BEBD33}" destId="{26446028-B491-4083-B822-096F567D1C76}" srcOrd="0" destOrd="0" presId="urn:microsoft.com/office/officeart/2005/8/layout/hierarchy6"/>
    <dgm:cxn modelId="{1A13ABE5-0871-4B31-A6BE-4EE709D83819}" type="presParOf" srcId="{1C44F537-38BD-47F9-8330-E2C803BEBD33}" destId="{54949C05-7377-4802-BAF5-4E3CDCC92F0B}" srcOrd="1" destOrd="0" presId="urn:microsoft.com/office/officeart/2005/8/layout/hierarchy6"/>
    <dgm:cxn modelId="{F57EF524-B9FE-49EC-9B7B-CBE311F57590}" type="presParOf" srcId="{54949C05-7377-4802-BAF5-4E3CDCC92F0B}" destId="{460EEDDB-5DE8-416A-81C7-9EE88FE7171F}" srcOrd="0" destOrd="0" presId="urn:microsoft.com/office/officeart/2005/8/layout/hierarchy6"/>
    <dgm:cxn modelId="{B615CC5E-5330-4D11-B550-21159777F1F0}" type="presParOf" srcId="{54949C05-7377-4802-BAF5-4E3CDCC92F0B}" destId="{67476C4C-C3EF-4B68-BCF6-F87E56C5EEBD}" srcOrd="1" destOrd="0" presId="urn:microsoft.com/office/officeart/2005/8/layout/hierarchy6"/>
    <dgm:cxn modelId="{2A1CDD87-B6E0-4000-BBF9-4397481F9335}" type="presParOf" srcId="{67476C4C-C3EF-4B68-BCF6-F87E56C5EEBD}" destId="{6B1E380E-5E82-4754-BA8D-5B85A15A62A6}" srcOrd="0" destOrd="0" presId="urn:microsoft.com/office/officeart/2005/8/layout/hierarchy6"/>
    <dgm:cxn modelId="{A2FF1F09-A2B0-4919-B355-7894E76BF3A6}" type="presParOf" srcId="{67476C4C-C3EF-4B68-BCF6-F87E56C5EEBD}" destId="{A257159A-BA6E-4F9A-AD71-E56859EEA182}" srcOrd="1" destOrd="0" presId="urn:microsoft.com/office/officeart/2005/8/layout/hierarchy6"/>
    <dgm:cxn modelId="{ABD3798F-8049-4A7A-998A-3F8BC7563B2E}" type="presParOf" srcId="{54949C05-7377-4802-BAF5-4E3CDCC92F0B}" destId="{DA395883-ABEE-4597-BC53-1BE8166EE876}" srcOrd="2" destOrd="0" presId="urn:microsoft.com/office/officeart/2005/8/layout/hierarchy6"/>
    <dgm:cxn modelId="{DD333765-166B-41C2-BF15-8B1475BA131C}" type="presParOf" srcId="{54949C05-7377-4802-BAF5-4E3CDCC92F0B}" destId="{C48C3A8E-0002-4AC0-A3E0-1785CD143FB6}" srcOrd="3" destOrd="0" presId="urn:microsoft.com/office/officeart/2005/8/layout/hierarchy6"/>
    <dgm:cxn modelId="{CABD2553-3298-4786-91D1-D74C59EF1BA2}" type="presParOf" srcId="{C48C3A8E-0002-4AC0-A3E0-1785CD143FB6}" destId="{B6D2B059-5A9A-4DDE-AA58-2149AB478668}" srcOrd="0" destOrd="0" presId="urn:microsoft.com/office/officeart/2005/8/layout/hierarchy6"/>
    <dgm:cxn modelId="{DA983083-C04C-4C7C-971C-E36AFB56AFEB}" type="presParOf" srcId="{C48C3A8E-0002-4AC0-A3E0-1785CD143FB6}" destId="{5DF77605-31E0-4AF8-8D9A-937949DFCC58}" srcOrd="1" destOrd="0" presId="urn:microsoft.com/office/officeart/2005/8/layout/hierarchy6"/>
    <dgm:cxn modelId="{531ED34F-A446-4717-B8EB-1F74DA6A0AC4}" type="presParOf" srcId="{54949C05-7377-4802-BAF5-4E3CDCC92F0B}" destId="{37C81CD7-AB06-4B55-8C3F-B52E77358C15}" srcOrd="4" destOrd="0" presId="urn:microsoft.com/office/officeart/2005/8/layout/hierarchy6"/>
    <dgm:cxn modelId="{76BA4586-2C0B-4DD5-B604-893737842424}" type="presParOf" srcId="{54949C05-7377-4802-BAF5-4E3CDCC92F0B}" destId="{5FB1EDDF-A2CB-41DD-B738-13888C6C9CB0}" srcOrd="5" destOrd="0" presId="urn:microsoft.com/office/officeart/2005/8/layout/hierarchy6"/>
    <dgm:cxn modelId="{7DC512BC-9AF7-4472-AF31-D0DEAD993A3F}" type="presParOf" srcId="{5FB1EDDF-A2CB-41DD-B738-13888C6C9CB0}" destId="{CCC78F08-48CE-4E60-A85A-B188725ED2D9}" srcOrd="0" destOrd="0" presId="urn:microsoft.com/office/officeart/2005/8/layout/hierarchy6"/>
    <dgm:cxn modelId="{823BCEDA-F964-44AC-903F-00E8146540D7}" type="presParOf" srcId="{5FB1EDDF-A2CB-41DD-B738-13888C6C9CB0}" destId="{513C421B-3606-4426-BBCC-902880B4AE16}" srcOrd="1" destOrd="0" presId="urn:microsoft.com/office/officeart/2005/8/layout/hierarchy6"/>
    <dgm:cxn modelId="{85637C88-7B1B-43BF-BD28-7B50B123E878}" type="presParOf" srcId="{54949C05-7377-4802-BAF5-4E3CDCC92F0B}" destId="{FE3C17B9-2A71-4F8A-BE85-E2C75D591350}" srcOrd="6" destOrd="0" presId="urn:microsoft.com/office/officeart/2005/8/layout/hierarchy6"/>
    <dgm:cxn modelId="{F13DD5AD-DE78-4F4D-9837-F6F54F519571}" type="presParOf" srcId="{54949C05-7377-4802-BAF5-4E3CDCC92F0B}" destId="{F8D46A23-02F5-4D9E-BEB7-5D36FF4B8E5E}" srcOrd="7" destOrd="0" presId="urn:microsoft.com/office/officeart/2005/8/layout/hierarchy6"/>
    <dgm:cxn modelId="{6165931D-9684-4409-A8F0-A9ACE8DB2205}" type="presParOf" srcId="{F8D46A23-02F5-4D9E-BEB7-5D36FF4B8E5E}" destId="{5C0C60B3-94AD-46CC-86C0-B5A2532AFBA1}" srcOrd="0" destOrd="0" presId="urn:microsoft.com/office/officeart/2005/8/layout/hierarchy6"/>
    <dgm:cxn modelId="{27D4AE86-98FC-453F-B4B0-D59CE5C100F0}" type="presParOf" srcId="{F8D46A23-02F5-4D9E-BEB7-5D36FF4B8E5E}" destId="{5D17E1FE-48D7-46F7-B221-D930671D958C}" srcOrd="1" destOrd="0" presId="urn:microsoft.com/office/officeart/2005/8/layout/hierarchy6"/>
    <dgm:cxn modelId="{F26EBABA-6E11-4F6A-A2CE-076BE10B7082}" type="presParOf" srcId="{5756D473-13BB-4B9D-87B5-1879042D96E8}" destId="{B2D95690-6A95-4C52-968D-E77494F8788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46028-B491-4083-B822-096F567D1C76}">
      <dsp:nvSpPr>
        <dsp:cNvPr id="0" name=""/>
        <dsp:cNvSpPr/>
      </dsp:nvSpPr>
      <dsp:spPr>
        <a:xfrm>
          <a:off x="2888580" y="546534"/>
          <a:ext cx="2728894" cy="792421"/>
        </a:xfrm>
        <a:prstGeom prst="roundRect">
          <a:avLst>
            <a:gd name="adj" fmla="val 10000"/>
          </a:avLst>
        </a:prstGeom>
        <a:solidFill>
          <a:srgbClr val="00174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Geschäftsbereich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Technische Projekte</a:t>
          </a:r>
          <a:endParaRPr lang="de-DE" sz="1800" b="1" kern="1200" dirty="0"/>
        </a:p>
      </dsp:txBody>
      <dsp:txXfrm>
        <a:off x="2911789" y="569743"/>
        <a:ext cx="2682476" cy="746003"/>
      </dsp:txXfrm>
    </dsp:sp>
    <dsp:sp modelId="{460EEDDB-5DE8-416A-81C7-9EE88FE7171F}">
      <dsp:nvSpPr>
        <dsp:cNvPr id="0" name=""/>
        <dsp:cNvSpPr/>
      </dsp:nvSpPr>
      <dsp:spPr>
        <a:xfrm>
          <a:off x="869077" y="1338955"/>
          <a:ext cx="3383950" cy="766519"/>
        </a:xfrm>
        <a:custGeom>
          <a:avLst/>
          <a:gdLst/>
          <a:ahLst/>
          <a:cxnLst/>
          <a:rect l="0" t="0" r="0" b="0"/>
          <a:pathLst>
            <a:path>
              <a:moveTo>
                <a:pt x="3383950" y="0"/>
              </a:moveTo>
              <a:lnTo>
                <a:pt x="3383950" y="383259"/>
              </a:lnTo>
              <a:lnTo>
                <a:pt x="0" y="383259"/>
              </a:lnTo>
              <a:lnTo>
                <a:pt x="0" y="7665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E380E-5E82-4754-BA8D-5B85A15A62A6}">
      <dsp:nvSpPr>
        <dsp:cNvPr id="0" name=""/>
        <dsp:cNvSpPr/>
      </dsp:nvSpPr>
      <dsp:spPr>
        <a:xfrm>
          <a:off x="8" y="2105474"/>
          <a:ext cx="1738137" cy="926939"/>
        </a:xfrm>
        <a:prstGeom prst="roundRect">
          <a:avLst>
            <a:gd name="adj" fmla="val 10000"/>
          </a:avLst>
        </a:prstGeom>
        <a:solidFill>
          <a:srgbClr val="001746"/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bg1"/>
              </a:solidFill>
            </a:rPr>
            <a:t>OE 61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50" b="1" kern="1200" dirty="0" smtClean="0">
              <a:solidFill>
                <a:schemeClr val="bg1"/>
              </a:solidFill>
            </a:rPr>
            <a:t>Modernisierung /Instandsetzung</a:t>
          </a:r>
          <a:endParaRPr lang="de-DE" sz="1150" b="1" kern="1200" dirty="0">
            <a:solidFill>
              <a:schemeClr val="bg1"/>
            </a:solidFill>
          </a:endParaRPr>
        </a:p>
      </dsp:txBody>
      <dsp:txXfrm>
        <a:off x="27157" y="2132623"/>
        <a:ext cx="1683839" cy="872641"/>
      </dsp:txXfrm>
    </dsp:sp>
    <dsp:sp modelId="{DA395883-ABEE-4597-BC53-1BE8166EE876}">
      <dsp:nvSpPr>
        <dsp:cNvPr id="0" name=""/>
        <dsp:cNvSpPr/>
      </dsp:nvSpPr>
      <dsp:spPr>
        <a:xfrm>
          <a:off x="3130808" y="1338955"/>
          <a:ext cx="1122218" cy="766519"/>
        </a:xfrm>
        <a:custGeom>
          <a:avLst/>
          <a:gdLst/>
          <a:ahLst/>
          <a:cxnLst/>
          <a:rect l="0" t="0" r="0" b="0"/>
          <a:pathLst>
            <a:path>
              <a:moveTo>
                <a:pt x="1122218" y="0"/>
              </a:moveTo>
              <a:lnTo>
                <a:pt x="1122218" y="383259"/>
              </a:lnTo>
              <a:lnTo>
                <a:pt x="0" y="383259"/>
              </a:lnTo>
              <a:lnTo>
                <a:pt x="0" y="7665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2B059-5A9A-4DDE-AA58-2149AB478668}">
      <dsp:nvSpPr>
        <dsp:cNvPr id="0" name=""/>
        <dsp:cNvSpPr/>
      </dsp:nvSpPr>
      <dsp:spPr>
        <a:xfrm>
          <a:off x="2259866" y="2105474"/>
          <a:ext cx="1741884" cy="927526"/>
        </a:xfrm>
        <a:prstGeom prst="roundRect">
          <a:avLst>
            <a:gd name="adj" fmla="val 10000"/>
          </a:avLst>
        </a:prstGeom>
        <a:solidFill>
          <a:srgbClr val="001746"/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bg1"/>
              </a:solidFill>
            </a:rPr>
            <a:t>OE 62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50" b="1" kern="1200" dirty="0" smtClean="0">
              <a:solidFill>
                <a:schemeClr val="bg1"/>
              </a:solidFill>
            </a:rPr>
            <a:t>Neubau</a:t>
          </a:r>
        </a:p>
      </dsp:txBody>
      <dsp:txXfrm>
        <a:off x="2287032" y="2132640"/>
        <a:ext cx="1687552" cy="873194"/>
      </dsp:txXfrm>
    </dsp:sp>
    <dsp:sp modelId="{37C81CD7-AB06-4B55-8C3F-B52E77358C15}">
      <dsp:nvSpPr>
        <dsp:cNvPr id="0" name=""/>
        <dsp:cNvSpPr/>
      </dsp:nvSpPr>
      <dsp:spPr>
        <a:xfrm>
          <a:off x="4253027" y="1338955"/>
          <a:ext cx="1144658" cy="76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59"/>
              </a:lnTo>
              <a:lnTo>
                <a:pt x="1144658" y="383259"/>
              </a:lnTo>
              <a:lnTo>
                <a:pt x="1144658" y="7665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78F08-48CE-4E60-A85A-B188725ED2D9}">
      <dsp:nvSpPr>
        <dsp:cNvPr id="0" name=""/>
        <dsp:cNvSpPr/>
      </dsp:nvSpPr>
      <dsp:spPr>
        <a:xfrm>
          <a:off x="4519793" y="2105474"/>
          <a:ext cx="1755785" cy="929196"/>
        </a:xfrm>
        <a:prstGeom prst="roundRect">
          <a:avLst>
            <a:gd name="adj" fmla="val 10000"/>
          </a:avLst>
        </a:prstGeom>
        <a:solidFill>
          <a:srgbClr val="001746"/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bg1"/>
              </a:solidFill>
            </a:rPr>
            <a:t>OE 63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50" b="1" kern="1200" dirty="0" smtClean="0">
              <a:solidFill>
                <a:schemeClr val="bg1"/>
              </a:solidFill>
            </a:rPr>
            <a:t>Technische Gebäudeausrüstung</a:t>
          </a:r>
          <a:endParaRPr lang="de-DE" sz="1150" b="1" kern="1200" dirty="0">
            <a:solidFill>
              <a:schemeClr val="bg1"/>
            </a:solidFill>
          </a:endParaRPr>
        </a:p>
      </dsp:txBody>
      <dsp:txXfrm>
        <a:off x="4547008" y="2132689"/>
        <a:ext cx="1701355" cy="874766"/>
      </dsp:txXfrm>
    </dsp:sp>
    <dsp:sp modelId="{FE3C17B9-2A71-4F8A-BE85-E2C75D591350}">
      <dsp:nvSpPr>
        <dsp:cNvPr id="0" name=""/>
        <dsp:cNvSpPr/>
      </dsp:nvSpPr>
      <dsp:spPr>
        <a:xfrm>
          <a:off x="4253027" y="1338955"/>
          <a:ext cx="3402790" cy="76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59"/>
              </a:lnTo>
              <a:lnTo>
                <a:pt x="3402790" y="383259"/>
              </a:lnTo>
              <a:lnTo>
                <a:pt x="3402790" y="7665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C60B3-94AD-46CC-86C0-B5A2532AFBA1}">
      <dsp:nvSpPr>
        <dsp:cNvPr id="0" name=""/>
        <dsp:cNvSpPr/>
      </dsp:nvSpPr>
      <dsp:spPr>
        <a:xfrm>
          <a:off x="6793621" y="2105474"/>
          <a:ext cx="1724391" cy="929196"/>
        </a:xfrm>
        <a:prstGeom prst="roundRect">
          <a:avLst>
            <a:gd name="adj" fmla="val 10000"/>
          </a:avLst>
        </a:prstGeom>
        <a:solidFill>
          <a:srgbClr val="001746"/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bg1"/>
              </a:solidFill>
            </a:rPr>
            <a:t>OE 64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50" b="1" kern="1200" dirty="0" smtClean="0">
              <a:solidFill>
                <a:schemeClr val="bg1"/>
              </a:solidFill>
            </a:rPr>
            <a:t>Technische Sonderprojekte</a:t>
          </a:r>
          <a:endParaRPr lang="de-DE" sz="1150" b="1" kern="1200" dirty="0">
            <a:solidFill>
              <a:schemeClr val="bg1"/>
            </a:solidFill>
          </a:endParaRPr>
        </a:p>
      </dsp:txBody>
      <dsp:txXfrm>
        <a:off x="6820836" y="2132689"/>
        <a:ext cx="1669961" cy="87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05089" y="9312731"/>
            <a:ext cx="4881418" cy="5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de-DE" altLang="de-DE" sz="900" dirty="0">
              <a:latin typeface="Arial" charset="0"/>
            </a:endParaRPr>
          </a:p>
          <a:p>
            <a:endParaRPr lang="de-DE" altLang="de-DE" sz="900" dirty="0">
              <a:latin typeface="Arial" charset="0"/>
            </a:endParaRPr>
          </a:p>
          <a:p>
            <a:endParaRPr lang="de-DE" altLang="de-DE" sz="900" dirty="0">
              <a:latin typeface="Arial" charset="0"/>
            </a:endParaRPr>
          </a:p>
          <a:p>
            <a:r>
              <a:rPr lang="de-DE" altLang="de-DE" sz="900" dirty="0">
                <a:latin typeface="Arial" charset="0"/>
              </a:rPr>
              <a:t>Verfasser, Anlass der PowerPoint Präsentation, </a:t>
            </a:r>
            <a:r>
              <a:rPr lang="de-DE" altLang="de-DE" sz="900" dirty="0" smtClean="0">
                <a:latin typeface="Arial" charset="0"/>
              </a:rPr>
              <a:t>01.01.2014</a:t>
            </a:r>
            <a:endParaRPr lang="de-DE" altLang="de-DE" sz="900" dirty="0">
              <a:latin typeface="Arial" charset="0"/>
            </a:endParaRPr>
          </a:p>
          <a:p>
            <a:endParaRPr lang="de-DE" altLang="de-DE" sz="900" dirty="0">
              <a:latin typeface="Arial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853334" y="9200867"/>
            <a:ext cx="2858616" cy="5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9F0E4032-383E-4FA2-863B-8955B8A8029F}" type="slidenum">
              <a:rPr lang="de-DE" altLang="de-DE" sz="900">
                <a:latin typeface="Arial" charset="0"/>
              </a:rPr>
              <a:pPr algn="r"/>
              <a:t>‹Nr.›</a:t>
            </a:fld>
            <a:endParaRPr lang="de-DE" altLang="de-DE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738188"/>
            <a:ext cx="5905500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610" y="4676564"/>
            <a:ext cx="4922732" cy="442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endParaRPr lang="de-DE" altLang="de-DE" smtClean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00858" y="9350020"/>
            <a:ext cx="4881418" cy="5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de-DE" altLang="de-DE" sz="900" dirty="0">
              <a:latin typeface="Arial" charset="0"/>
            </a:endParaRPr>
          </a:p>
          <a:p>
            <a:endParaRPr lang="de-DE" altLang="de-DE" sz="900" dirty="0">
              <a:latin typeface="Arial" charset="0"/>
            </a:endParaRPr>
          </a:p>
          <a:p>
            <a:endParaRPr lang="de-DE" altLang="de-DE" sz="900" dirty="0">
              <a:latin typeface="Arial" charset="0"/>
            </a:endParaRPr>
          </a:p>
          <a:p>
            <a:r>
              <a:rPr lang="de-DE" altLang="de-DE" sz="900" dirty="0">
                <a:latin typeface="Arial" charset="0"/>
              </a:rPr>
              <a:t>Verfasser, Anlass der PowerPoint Präsentation, </a:t>
            </a:r>
            <a:r>
              <a:rPr lang="de-DE" altLang="de-DE" sz="900" dirty="0" smtClean="0">
                <a:latin typeface="Arial" charset="0"/>
              </a:rPr>
              <a:t>01.01.2014</a:t>
            </a:r>
            <a:endParaRPr lang="de-DE" altLang="de-DE" sz="900" dirty="0">
              <a:latin typeface="Arial" charset="0"/>
            </a:endParaRPr>
          </a:p>
          <a:p>
            <a:endParaRPr lang="de-DE" altLang="de-DE" sz="900" dirty="0"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853334" y="9238155"/>
            <a:ext cx="2858616" cy="5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5655D999-70FC-4257-A447-E7C33DFF912B}" type="slidenum">
              <a:rPr lang="de-DE" altLang="de-DE" sz="900">
                <a:latin typeface="Arial" charset="0"/>
              </a:rPr>
              <a:pPr algn="r"/>
              <a:t>‹Nr.›</a:t>
            </a:fld>
            <a:endParaRPr lang="de-DE" altLang="de-DE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5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MT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738188"/>
            <a:ext cx="5905500" cy="3692525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738188"/>
            <a:ext cx="5905500" cy="3692525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437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738188"/>
            <a:ext cx="5905500" cy="369252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16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89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38188"/>
            <a:ext cx="5905500" cy="3692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74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Nicht verwenden für Inhaltsfoli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Rectangle 1057"/>
          <p:cNvSpPr>
            <a:spLocks noChangeArrowheads="1"/>
          </p:cNvSpPr>
          <p:nvPr userDrawn="1"/>
        </p:nvSpPr>
        <p:spPr bwMode="auto">
          <a:xfrm>
            <a:off x="228600" y="190500"/>
            <a:ext cx="8686800" cy="1309688"/>
          </a:xfrm>
          <a:prstGeom prst="rect">
            <a:avLst/>
          </a:prstGeom>
          <a:solidFill>
            <a:srgbClr val="787878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de-DE" altLang="de-DE">
              <a:solidFill>
                <a:srgbClr val="787878"/>
              </a:solidFill>
            </a:endParaRPr>
          </a:p>
        </p:txBody>
      </p:sp>
      <p:sp>
        <p:nvSpPr>
          <p:cNvPr id="8226" name="Rectangle 1058"/>
          <p:cNvSpPr>
            <a:spLocks noChangeArrowheads="1"/>
          </p:cNvSpPr>
          <p:nvPr/>
        </p:nvSpPr>
        <p:spPr bwMode="auto">
          <a:xfrm>
            <a:off x="8610600" y="190500"/>
            <a:ext cx="304800" cy="1309688"/>
          </a:xfrm>
          <a:prstGeom prst="rect">
            <a:avLst/>
          </a:prstGeom>
          <a:solidFill>
            <a:srgbClr val="204E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7" name="Rectangle 1059"/>
          <p:cNvSpPr>
            <a:spLocks noChangeArrowheads="1"/>
          </p:cNvSpPr>
          <p:nvPr/>
        </p:nvSpPr>
        <p:spPr bwMode="auto">
          <a:xfrm>
            <a:off x="8382000" y="0"/>
            <a:ext cx="228600" cy="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2A5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8" name="Rectangle 1060"/>
          <p:cNvSpPr>
            <a:spLocks noChangeArrowheads="1"/>
          </p:cNvSpPr>
          <p:nvPr/>
        </p:nvSpPr>
        <p:spPr bwMode="auto">
          <a:xfrm>
            <a:off x="8305800" y="190500"/>
            <a:ext cx="304800" cy="1309688"/>
          </a:xfrm>
          <a:prstGeom prst="rect">
            <a:avLst/>
          </a:prstGeom>
          <a:solidFill>
            <a:srgbClr val="022A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9" name="Line 1061"/>
          <p:cNvSpPr>
            <a:spLocks noChangeShapeType="1"/>
          </p:cNvSpPr>
          <p:nvPr/>
        </p:nvSpPr>
        <p:spPr bwMode="auto">
          <a:xfrm flipV="1">
            <a:off x="8305800" y="23813"/>
            <a:ext cx="0" cy="1500188"/>
          </a:xfrm>
          <a:prstGeom prst="line">
            <a:avLst/>
          </a:prstGeom>
          <a:noFill/>
          <a:ln w="3556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30" name="Line 1062"/>
          <p:cNvSpPr>
            <a:spLocks noChangeShapeType="1"/>
          </p:cNvSpPr>
          <p:nvPr/>
        </p:nvSpPr>
        <p:spPr bwMode="auto">
          <a:xfrm flipV="1">
            <a:off x="8610600" y="23813"/>
            <a:ext cx="0" cy="1500188"/>
          </a:xfrm>
          <a:prstGeom prst="line">
            <a:avLst/>
          </a:prstGeom>
          <a:noFill/>
          <a:ln w="3556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199" y="239999"/>
            <a:ext cx="7772400" cy="534000"/>
          </a:xfrm>
        </p:spPr>
        <p:txBody>
          <a:bodyPr tIns="46800" rIns="90000" bIns="46800" anchor="ctr" anchorCtr="0">
            <a:noAutofit/>
          </a:bodyPr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de-DE" dirty="0" smtClean="0"/>
              <a:t>Titel durch Klicken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8400" y="773906"/>
            <a:ext cx="7740000" cy="645094"/>
          </a:xfrm>
        </p:spPr>
        <p:txBody>
          <a:bodyPr tIns="0" anchor="t" anchorCtr="0">
            <a:no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  <p:pic>
        <p:nvPicPr>
          <p:cNvPr id="16" name="Picture 78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277" y="5110163"/>
            <a:ext cx="167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5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32" y="228866"/>
            <a:ext cx="7921625" cy="76861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CCE3-2444-421A-B33A-93438AF17BDE}" type="slidenum">
              <a:rPr lang="de-DE" altLang="de-DE"/>
              <a:pPr>
                <a:defRPr/>
              </a:pPr>
              <a:t>‹Nr.›</a:t>
            </a:fld>
            <a:endParaRPr lang="de-DE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8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erschiede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‹Nr.›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393700" y="1537229"/>
            <a:ext cx="8521700" cy="3421063"/>
          </a:xfrm>
        </p:spPr>
        <p:txBody>
          <a:bodyPr lIns="0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baseline="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1200" cap="none" spc="0" normalizeH="0" baseline="0" noProof="0">
                <a:cs typeface="Arial" panose="020B0604020202020204" pitchFamily="34" charset="0"/>
              </a:defRPr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1200" cap="none" spc="0" normalizeH="0" baseline="0" noProof="0">
                <a:cs typeface="Arial" panose="020B0604020202020204" pitchFamily="34" charset="0"/>
              </a:defRPr>
            </a:lvl3pPr>
            <a:lvl4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1200" cap="none" spc="0" normalizeH="0" baseline="0" noProof="0">
                <a:cs typeface="Arial" panose="020B0604020202020204" pitchFamily="34" charset="0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kumimoji="0" lang="en-US" sz="2000" b="0" i="0" u="none" strike="noStrike" kern="1200" cap="none" spc="0" normalizeH="0" baseline="0" noProof="0"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3700" y="240000"/>
            <a:ext cx="7457900" cy="789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79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A8EC53-574D-4B25-9C9D-66F4A9C67CF2}" type="slidenum">
              <a:rPr lang="de-DE" altLang="de-DE"/>
              <a:pPr/>
              <a:t>‹Nr.›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93700" y="1537229"/>
            <a:ext cx="8521700" cy="3421063"/>
          </a:xfrm>
          <a:prstGeom prst="rect">
            <a:avLst/>
          </a:prstGeom>
        </p:spPr>
        <p:txBody>
          <a:bodyPr lIns="0" tIns="0"/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rgbClr val="787878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787878"/>
                </a:solidFill>
              </a:defRPr>
            </a:lvl2pPr>
            <a:lvl3pPr marL="914400" indent="0">
              <a:buNone/>
              <a:defRPr sz="2000">
                <a:solidFill>
                  <a:srgbClr val="787878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rgbClr val="787878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rgbClr val="787878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0"/>
            <a:endParaRPr 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3700" y="240000"/>
            <a:ext cx="7457900" cy="789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88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chiede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8DFCDA-0CCA-4081-A0DA-207580999B93}" type="slidenum">
              <a:rPr lang="de-DE" altLang="de-DE"/>
              <a:pPr/>
              <a:t>‹Nr.›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3700" y="240000"/>
            <a:ext cx="7457900" cy="789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393700" y="1537229"/>
            <a:ext cx="8521700" cy="3421063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None/>
              <a:defRPr lang="de-DE" sz="2000" b="0" dirty="0">
                <a:solidFill>
                  <a:srgbClr val="7878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29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229"/>
            <a:ext cx="4038600" cy="356790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7229"/>
            <a:ext cx="4038600" cy="356790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2000" b="0" dirty="0" smtClean="0">
                <a:solidFill>
                  <a:srgbClr val="7878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2000" b="0" dirty="0" smtClean="0">
                <a:solidFill>
                  <a:srgbClr val="7878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2000" b="0" dirty="0" smtClean="0">
                <a:solidFill>
                  <a:srgbClr val="7878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2000" b="0" dirty="0" smtClean="0">
                <a:solidFill>
                  <a:srgbClr val="7878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2000" b="0" dirty="0">
                <a:solidFill>
                  <a:srgbClr val="7878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6775CB-35A1-4142-879A-549145E71BEA}" type="slidenum">
              <a:rPr lang="de-DE" altLang="de-DE"/>
              <a:pPr/>
              <a:t>‹Nr.›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3700" y="240000"/>
            <a:ext cx="7457900" cy="789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03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gegliederter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‹Nr.›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304800" y="1537229"/>
            <a:ext cx="8229600" cy="29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683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874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65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de-DE" altLang="de-DE" sz="2400" dirty="0">
              <a:solidFill>
                <a:srgbClr val="565656"/>
              </a:solidFill>
              <a:latin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3700" y="240000"/>
            <a:ext cx="7457900" cy="789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1537229"/>
            <a:ext cx="5042396" cy="3421063"/>
          </a:xfrm>
          <a:prstGeom prst="rect">
            <a:avLst/>
          </a:prstGeom>
        </p:spPr>
        <p:txBody>
          <a:bodyPr lIns="0" tIns="0"/>
          <a:lstStyle>
            <a:lvl1pPr marL="0" indent="0">
              <a:spcBef>
                <a:spcPts val="0"/>
              </a:spcBef>
              <a:spcAft>
                <a:spcPts val="1440"/>
              </a:spcAft>
              <a:buFont typeface="Arial" panose="020B0604020202020204" pitchFamily="34" charset="0"/>
              <a:buNone/>
              <a:defRPr lang="de-DE" sz="2000" b="0" kern="1200" dirty="0" smtClean="0">
                <a:solidFill>
                  <a:srgbClr val="787878"/>
                </a:solidFill>
                <a:latin typeface="Arial" charset="0"/>
                <a:ea typeface="+mn-ea"/>
                <a:cs typeface="+mn-cs"/>
              </a:defRPr>
            </a:lvl1pPr>
            <a:lvl2pPr marL="266700" indent="-266700">
              <a:spcBef>
                <a:spcPts val="0"/>
              </a:spcBef>
              <a:spcAft>
                <a:spcPts val="60"/>
              </a:spcAft>
              <a:buFont typeface="Arial" panose="020B0604020202020204" pitchFamily="34" charset="0"/>
              <a:buChar char="•"/>
              <a:defRPr lang="de-DE" sz="2000" kern="1200" dirty="0" smtClean="0">
                <a:solidFill>
                  <a:srgbClr val="787878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5551200" y="1524000"/>
            <a:ext cx="3366000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000" b="0" dirty="0">
                <a:solidFill>
                  <a:srgbClr val="7878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9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‹Nr.›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3700" y="240000"/>
            <a:ext cx="7457900" cy="789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393700" y="1537229"/>
            <a:ext cx="8521700" cy="3421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>
          <a:xfrm>
            <a:off x="8460432" y="5398668"/>
            <a:ext cx="550218" cy="306772"/>
          </a:xfrm>
        </p:spPr>
        <p:txBody>
          <a:bodyPr/>
          <a:lstStyle/>
          <a:p>
            <a:fld id="{338E36BB-94EB-4BA1-8E08-94E1B06FBB68}" type="slidenum">
              <a:rPr lang="de-DE" altLang="de-DE" smtClean="0"/>
              <a:pPr/>
              <a:t>‹Nr.›</a:t>
            </a:fld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25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CD2-155D-4FB8-993C-D908133AC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90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190500"/>
            <a:ext cx="8686800" cy="899583"/>
          </a:xfrm>
          <a:prstGeom prst="rect">
            <a:avLst/>
          </a:prstGeom>
          <a:solidFill>
            <a:srgbClr val="787878"/>
          </a:solidFill>
          <a:ln>
            <a:noFill/>
          </a:ln>
          <a:effectLst/>
        </p:spPr>
        <p:txBody>
          <a:bodyPr wrap="none" anchor="ctr"/>
          <a:lstStyle/>
          <a:p>
            <a:pPr algn="l"/>
            <a:endParaRPr lang="de-DE" altLang="de-DE" dirty="0">
              <a:solidFill>
                <a:srgbClr val="787878"/>
              </a:solidFill>
              <a:latin typeface="+mj-lt"/>
            </a:endParaRP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5375852"/>
            <a:ext cx="550218" cy="30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 baseline="0">
                <a:solidFill>
                  <a:srgbClr val="787878"/>
                </a:solidFill>
                <a:latin typeface="Arial" charset="0"/>
              </a:defRPr>
            </a:lvl1pPr>
          </a:lstStyle>
          <a:p>
            <a:fld id="{338E36BB-94EB-4BA1-8E08-94E1B06FBB68}" type="slidenum">
              <a:rPr lang="de-DE" altLang="de-DE" smtClean="0"/>
              <a:pPr/>
              <a:t>‹Nr.›</a:t>
            </a:fld>
            <a:endParaRPr lang="de-DE" altLang="de-DE" sz="1000" dirty="0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8610600" y="190500"/>
            <a:ext cx="304800" cy="899583"/>
          </a:xfrm>
          <a:prstGeom prst="rect">
            <a:avLst/>
          </a:prstGeom>
          <a:solidFill>
            <a:srgbClr val="204E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8305800" y="190500"/>
            <a:ext cx="304800" cy="899583"/>
          </a:xfrm>
          <a:prstGeom prst="rect">
            <a:avLst/>
          </a:prstGeom>
          <a:solidFill>
            <a:srgbClr val="022A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 flipV="1">
            <a:off x="8305800" y="190500"/>
            <a:ext cx="0" cy="899583"/>
          </a:xfrm>
          <a:prstGeom prst="line">
            <a:avLst/>
          </a:prstGeom>
          <a:noFill/>
          <a:ln w="3556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 flipV="1">
            <a:off x="8610600" y="190500"/>
            <a:ext cx="0" cy="899583"/>
          </a:xfrm>
          <a:prstGeom prst="line">
            <a:avLst/>
          </a:prstGeom>
          <a:noFill/>
          <a:ln w="3556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93700" y="1537229"/>
            <a:ext cx="8523500" cy="342177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93700" y="240000"/>
            <a:ext cx="7457900" cy="789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4" name="Picture 78"/>
          <p:cNvPicPr preferRelativeResize="0">
            <a:picLocks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277" y="5110163"/>
            <a:ext cx="167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63"/>
          <p:cNvSpPr txBox="1">
            <a:spLocks noChangeArrowheads="1"/>
          </p:cNvSpPr>
          <p:nvPr userDrawn="1"/>
        </p:nvSpPr>
        <p:spPr>
          <a:xfrm>
            <a:off x="107504" y="5334000"/>
            <a:ext cx="6984776" cy="381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lnSpc>
                <a:spcPct val="3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de-DE" altLang="de-DE" sz="1100" dirty="0" smtClean="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1100" dirty="0" smtClean="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100" dirty="0" smtClean="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Susanne Gräff / Alf Kiesel - VNW Fachausschuss Architektur,</a:t>
            </a:r>
            <a:r>
              <a:rPr lang="de-DE" altLang="de-DE" sz="1100" baseline="0" dirty="0" smtClean="0">
                <a:solidFill>
                  <a:srgbClr val="78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Technik und Energie am 23.06.2016</a:t>
            </a:r>
            <a:endParaRPr lang="de-DE" altLang="de-DE" sz="1100" dirty="0">
              <a:solidFill>
                <a:srgbClr val="787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55" r:id="rId3"/>
    <p:sldLayoutId id="2147483654" r:id="rId4"/>
    <p:sldLayoutId id="2147483652" r:id="rId5"/>
    <p:sldLayoutId id="2147483662" r:id="rId6"/>
    <p:sldLayoutId id="2147483676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0">
          <a:solidFill>
            <a:srgbClr val="787878"/>
          </a:solidFill>
          <a:latin typeface="+mn-lt"/>
          <a:ea typeface="+mn-ea"/>
          <a:cs typeface="+mn-cs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de-DE" sz="2000" b="0" i="0" u="none" strike="noStrike" kern="1200" cap="none" spc="0" normalizeH="0" baseline="0" noProof="0">
          <a:ln>
            <a:noFill/>
          </a:ln>
          <a:solidFill>
            <a:srgbClr val="787878"/>
          </a:solidFill>
          <a:effectLst/>
          <a:uLnTx/>
          <a:uFillTx/>
          <a:latin typeface="Arial" panose="020B0604020202020204" pitchFamily="34" charset="0"/>
          <a:cs typeface="Arial" panose="020B0604020202020204" pitchFamily="34" charset="0"/>
        </a:defRPr>
      </a:lvl2pPr>
      <a:lvl3pPr marL="12573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de-DE" sz="2000" b="0" i="0" u="none" strike="noStrike" kern="1200" cap="none" spc="0" normalizeH="0" baseline="0" noProof="0">
          <a:ln>
            <a:noFill/>
          </a:ln>
          <a:solidFill>
            <a:srgbClr val="787878"/>
          </a:solidFill>
          <a:effectLst/>
          <a:uLnTx/>
          <a:uFillTx/>
          <a:latin typeface="Arial" panose="020B0604020202020204" pitchFamily="34" charset="0"/>
          <a:cs typeface="Arial" panose="020B0604020202020204" pitchFamily="34" charset="0"/>
        </a:defRPr>
      </a:lvl3pPr>
      <a:lvl4pPr marL="17145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de-DE" sz="2000" b="0" i="0" u="none" strike="noStrike" kern="1200" cap="none" spc="0" normalizeH="0" baseline="0" noProof="0">
          <a:ln>
            <a:noFill/>
          </a:ln>
          <a:solidFill>
            <a:srgbClr val="787878"/>
          </a:solidFill>
          <a:effectLst/>
          <a:uLnTx/>
          <a:uFillTx/>
          <a:latin typeface="Arial" panose="020B0604020202020204" pitchFamily="34" charset="0"/>
          <a:cs typeface="Arial" panose="020B0604020202020204" pitchFamily="34" charset="0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kumimoji="0" lang="en-US" sz="2000" b="0" i="0" u="none" strike="noStrike" kern="1200" cap="none" spc="0" normalizeH="0" baseline="0" noProof="0">
          <a:ln>
            <a:noFill/>
          </a:ln>
          <a:solidFill>
            <a:srgbClr val="787878"/>
          </a:solidFill>
          <a:effectLst/>
          <a:uLnTx/>
          <a:uFillTx/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800" dirty="0" smtClean="0"/>
              <a:t>Umgang mit Schadstoffen</a:t>
            </a:r>
            <a:endParaRPr lang="de-DE" sz="28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im </a:t>
            </a:r>
            <a:r>
              <a:rPr lang="de-DE" b="1" dirty="0" smtClean="0"/>
              <a:t>Wohngebäudebestand</a:t>
            </a:r>
            <a:endParaRPr lang="de-DE" b="1" dirty="0"/>
          </a:p>
        </p:txBody>
      </p:sp>
      <p:pic>
        <p:nvPicPr>
          <p:cNvPr id="25293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" t="18510" b="2757"/>
          <a:stretch/>
        </p:blipFill>
        <p:spPr bwMode="auto">
          <a:xfrm>
            <a:off x="230188" y="1540800"/>
            <a:ext cx="8685211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458200" y="5375852"/>
            <a:ext cx="550218" cy="306772"/>
          </a:xfrm>
        </p:spPr>
        <p:txBody>
          <a:bodyPr/>
          <a:lstStyle/>
          <a:p>
            <a:fld id="{338E36BB-94EB-4BA1-8E08-94E1B06FBB68}" type="slidenum">
              <a:rPr lang="de-DE" altLang="de-DE" smtClean="0"/>
              <a:pPr/>
              <a:t>1</a:t>
            </a:fld>
            <a:endParaRPr lang="de-DE" alt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10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417340"/>
            <a:ext cx="8521700" cy="3421063"/>
          </a:xfrm>
        </p:spPr>
        <p:txBody>
          <a:bodyPr>
            <a:normAutofit/>
          </a:bodyPr>
          <a:lstStyle/>
          <a:p>
            <a:pPr marL="177800"/>
            <a:r>
              <a:rPr lang="de-DE" sz="1800" b="1" dirty="0" smtClean="0"/>
              <a:t>Folgende </a:t>
            </a:r>
            <a:r>
              <a:rPr lang="de-DE" sz="1800" b="1" dirty="0"/>
              <a:t>Schadstoffe </a:t>
            </a:r>
            <a:r>
              <a:rPr lang="de-DE" sz="1800" b="1" dirty="0" smtClean="0"/>
              <a:t>sind im Gebäudebestand von besonderer </a:t>
            </a:r>
            <a:r>
              <a:rPr lang="de-DE" sz="1800" b="1" dirty="0"/>
              <a:t>Bedeutung</a:t>
            </a:r>
            <a:r>
              <a:rPr lang="de-DE" sz="1800" b="1" dirty="0" smtClean="0"/>
              <a:t>: </a:t>
            </a:r>
          </a:p>
          <a:p>
            <a:endParaRPr lang="de-DE" sz="1800" dirty="0" smtClean="0"/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Asbest </a:t>
            </a:r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Schimmel </a:t>
            </a:r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Künstliche </a:t>
            </a:r>
            <a:r>
              <a:rPr lang="de-DE" sz="1800" dirty="0" smtClean="0"/>
              <a:t>Mineralfasern (KMF) </a:t>
            </a:r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Polychlorierte </a:t>
            </a:r>
            <a:r>
              <a:rPr lang="de-DE" sz="1800" dirty="0" err="1" smtClean="0"/>
              <a:t>Biphenyle</a:t>
            </a:r>
            <a:r>
              <a:rPr lang="de-DE" sz="1800" dirty="0" smtClean="0"/>
              <a:t> (PCB</a:t>
            </a:r>
            <a:r>
              <a:rPr lang="de-DE" sz="1800" dirty="0" smtClean="0"/>
              <a:t>), </a:t>
            </a:r>
            <a:r>
              <a:rPr lang="de-DE" sz="1800" dirty="0" err="1" smtClean="0"/>
              <a:t>Pentachlorphenol</a:t>
            </a:r>
            <a:r>
              <a:rPr lang="de-DE" sz="1800" dirty="0" smtClean="0"/>
              <a:t> </a:t>
            </a:r>
            <a:r>
              <a:rPr lang="de-DE" sz="1800" dirty="0"/>
              <a:t>(PCP</a:t>
            </a:r>
            <a:r>
              <a:rPr lang="de-DE" sz="1800" dirty="0" smtClean="0"/>
              <a:t>)</a:t>
            </a:r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Halogenkohlenwasserstoff (</a:t>
            </a:r>
            <a:r>
              <a:rPr lang="de-DE" sz="1800" dirty="0" smtClean="0"/>
              <a:t>Lindan)</a:t>
            </a:r>
            <a:r>
              <a:rPr lang="de-DE" sz="1800" dirty="0" smtClean="0"/>
              <a:t>, </a:t>
            </a:r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Polyzyklische </a:t>
            </a:r>
            <a:r>
              <a:rPr lang="de-DE" sz="1800" dirty="0" smtClean="0"/>
              <a:t>aromatische Kohlenwasserstoffe </a:t>
            </a:r>
            <a:r>
              <a:rPr lang="de-DE" sz="1800" dirty="0"/>
              <a:t>(</a:t>
            </a:r>
            <a:r>
              <a:rPr lang="de-DE" sz="1800" dirty="0" smtClean="0"/>
              <a:t>PAK)</a:t>
            </a:r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Flüchtige organische Verbindungen </a:t>
            </a:r>
            <a:r>
              <a:rPr lang="de-DE" sz="1800" dirty="0"/>
              <a:t>(VOC</a:t>
            </a:r>
            <a:r>
              <a:rPr lang="de-DE" sz="1800" dirty="0" smtClean="0"/>
              <a:t>)</a:t>
            </a:r>
          </a:p>
          <a:p>
            <a:pPr marL="355600" indent="-177800">
              <a:buFont typeface="Symbol" panose="05050102010706020507" pitchFamily="18" charset="2"/>
              <a:buChar char="-"/>
            </a:pPr>
            <a:r>
              <a:rPr lang="de-DE" sz="1800" dirty="0" smtClean="0"/>
              <a:t>Formaldehyd (HSM)</a:t>
            </a:r>
          </a:p>
          <a:p>
            <a:endParaRPr lang="de-DE" sz="18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93204"/>
            <a:ext cx="7600080" cy="864096"/>
          </a:xfrm>
        </p:spPr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</a:t>
            </a:r>
            <a:r>
              <a:rPr lang="de-DE" dirty="0"/>
              <a:t>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Allgemeines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1525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11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</a:t>
            </a:r>
            <a:r>
              <a:rPr lang="de-DE" dirty="0"/>
              <a:t>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Allgemeines</a:t>
            </a:r>
            <a:endParaRPr lang="de-DE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59" y="1177925"/>
            <a:ext cx="6537179" cy="38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12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417340"/>
            <a:ext cx="8521700" cy="36004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de-DE" sz="1200" dirty="0" smtClean="0"/>
          </a:p>
          <a:p>
            <a:pPr marL="436563" indent="-342900">
              <a:buFont typeface="Symbol" panose="05050102010706020507" pitchFamily="18" charset="2"/>
              <a:buChar char="-"/>
            </a:pPr>
            <a:r>
              <a:rPr lang="de-DE" sz="1900" dirty="0" smtClean="0"/>
              <a:t>Arbeitsschutzgesetz </a:t>
            </a:r>
            <a:r>
              <a:rPr lang="de-DE" sz="1900" dirty="0"/>
              <a:t>(ArbSchG</a:t>
            </a:r>
            <a:r>
              <a:rPr lang="de-DE" sz="1900" dirty="0" smtClean="0"/>
              <a:t>)</a:t>
            </a:r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 smtClean="0"/>
          </a:p>
          <a:p>
            <a:pPr marL="436563" indent="-342900">
              <a:buFont typeface="Symbol" panose="05050102010706020507" pitchFamily="18" charset="2"/>
              <a:buChar char="-"/>
            </a:pPr>
            <a:r>
              <a:rPr lang="de-DE" sz="1900" dirty="0"/>
              <a:t>Betriebssicherheitsverordnung (BetrSichV</a:t>
            </a:r>
            <a:r>
              <a:rPr lang="de-DE" sz="1900" dirty="0" smtClean="0"/>
              <a:t>)</a:t>
            </a:r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/>
          </a:p>
          <a:p>
            <a:pPr marL="436563" indent="-342900">
              <a:buFont typeface="Symbol" panose="05050102010706020507" pitchFamily="18" charset="2"/>
              <a:buChar char="-"/>
            </a:pPr>
            <a:r>
              <a:rPr lang="de-DE" sz="1900" dirty="0"/>
              <a:t> Regeln zum Arbeitsschutz auf Baustellen (RAB10</a:t>
            </a:r>
            <a:r>
              <a:rPr lang="de-DE" sz="1900" dirty="0" smtClean="0"/>
              <a:t>)</a:t>
            </a:r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/>
          </a:p>
          <a:p>
            <a:pPr marL="436563" indent="-342900">
              <a:buFont typeface="Symbol" panose="05050102010706020507" pitchFamily="18" charset="2"/>
              <a:buChar char="-"/>
            </a:pPr>
            <a:r>
              <a:rPr lang="de-DE" sz="1900" dirty="0"/>
              <a:t> Gefahrstoffverordnung (GefStoffV</a:t>
            </a:r>
            <a:r>
              <a:rPr lang="de-DE" sz="1900" dirty="0" smtClean="0"/>
              <a:t>)</a:t>
            </a:r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/>
          </a:p>
          <a:p>
            <a:pPr marL="436563" indent="-342900">
              <a:buFont typeface="Symbol" panose="05050102010706020507" pitchFamily="18" charset="2"/>
              <a:buChar char="-"/>
            </a:pPr>
            <a:r>
              <a:rPr lang="de-DE" sz="1900" dirty="0"/>
              <a:t> Hamburger Bau Ordnung (</a:t>
            </a:r>
            <a:r>
              <a:rPr lang="de-DE" sz="1900" dirty="0" err="1"/>
              <a:t>HBauO</a:t>
            </a:r>
            <a:r>
              <a:rPr lang="de-DE" sz="1900" dirty="0"/>
              <a:t>) </a:t>
            </a:r>
            <a:endParaRPr lang="de-DE" sz="1900" dirty="0" smtClean="0"/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/>
          </a:p>
          <a:p>
            <a:pPr marL="436563" indent="-342900">
              <a:buFont typeface="Symbol" panose="05050102010706020507" pitchFamily="18" charset="2"/>
              <a:buChar char="-"/>
            </a:pPr>
            <a:r>
              <a:rPr lang="de-DE" sz="1900" dirty="0" smtClean="0"/>
              <a:t>Berufsgenossenschaftliche </a:t>
            </a:r>
            <a:r>
              <a:rPr lang="de-DE" sz="1900" dirty="0"/>
              <a:t>Richtlinie </a:t>
            </a:r>
            <a:endParaRPr lang="de-DE" sz="1900" dirty="0" smtClean="0"/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 smtClean="0"/>
          </a:p>
          <a:p>
            <a:pPr marL="436563" indent="-342900">
              <a:buFont typeface="Symbol" panose="05050102010706020507" pitchFamily="18" charset="2"/>
              <a:buChar char="-"/>
            </a:pPr>
            <a:r>
              <a:rPr lang="de-DE" sz="1900" dirty="0" smtClean="0"/>
              <a:t>Arbeiten im </a:t>
            </a:r>
            <a:r>
              <a:rPr lang="de-DE" sz="1900" dirty="0"/>
              <a:t>kontaminierten Bereich </a:t>
            </a:r>
            <a:r>
              <a:rPr lang="de-DE" sz="1900" dirty="0" smtClean="0"/>
              <a:t>(</a:t>
            </a:r>
            <a:r>
              <a:rPr lang="de-DE" sz="1900" dirty="0"/>
              <a:t>BGR 128) </a:t>
            </a:r>
            <a:endParaRPr lang="de-DE" sz="1900" dirty="0" smtClean="0"/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/>
          </a:p>
          <a:p>
            <a:pPr marL="436563" indent="-342900">
              <a:buFont typeface="Symbol" panose="05050102010706020507" pitchFamily="18" charset="2"/>
              <a:buChar char="-"/>
            </a:pPr>
            <a:endParaRPr lang="de-DE" sz="19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</a:t>
            </a:r>
            <a:r>
              <a:rPr lang="de-DE" dirty="0"/>
              <a:t>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400" dirty="0"/>
              <a:t>Gesetze, Richtlinien, </a:t>
            </a:r>
            <a:r>
              <a:rPr lang="de-DE" sz="2400" dirty="0" smtClean="0"/>
              <a:t>Verordnungen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0455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13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417340"/>
            <a:ext cx="8521700" cy="3672408"/>
          </a:xfrm>
        </p:spPr>
        <p:txBody>
          <a:bodyPr>
            <a:normAutofit fontScale="77500" lnSpcReduction="20000"/>
          </a:bodyPr>
          <a:lstStyle/>
          <a:p>
            <a:pPr marL="342900" indent="-249238">
              <a:buFont typeface="Symbol" panose="05050102010706020507" pitchFamily="18" charset="2"/>
              <a:buChar char="-"/>
            </a:pPr>
            <a:r>
              <a:rPr lang="de-DE" sz="2100" dirty="0" smtClean="0"/>
              <a:t>Vor Planungsbeginn wird eine gründliche Bestandsaufnahme durchgeführt.</a:t>
            </a: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r>
              <a:rPr lang="de-DE" sz="2100" dirty="0" smtClean="0"/>
              <a:t>Im Verdachtsfall </a:t>
            </a:r>
            <a:r>
              <a:rPr lang="de-DE" sz="2100" dirty="0"/>
              <a:t>wird durch Gutachter eine Gebäudeuntersuchung </a:t>
            </a:r>
            <a:r>
              <a:rPr lang="de-DE" sz="2100" dirty="0" smtClean="0"/>
              <a:t>durchgeführt </a:t>
            </a:r>
            <a:br>
              <a:rPr lang="de-DE" sz="2100" dirty="0" smtClean="0"/>
            </a:br>
            <a:r>
              <a:rPr lang="de-DE" sz="2100" dirty="0" smtClean="0"/>
              <a:t>und durch diesen weiter begleitet</a:t>
            </a:r>
            <a:r>
              <a:rPr lang="de-DE" sz="2100" dirty="0" smtClean="0"/>
              <a:t>.</a:t>
            </a: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r>
              <a:rPr lang="de-DE" sz="2100" dirty="0" smtClean="0"/>
              <a:t>Aus </a:t>
            </a:r>
            <a:r>
              <a:rPr lang="de-DE" sz="2100" dirty="0" smtClean="0"/>
              <a:t>den Voruntersuchungen werden gemeinsam Planungs- </a:t>
            </a:r>
            <a:r>
              <a:rPr lang="de-DE" sz="2100" dirty="0" smtClean="0"/>
              <a:t>und Bauabläufe </a:t>
            </a:r>
            <a:r>
              <a:rPr lang="de-DE" sz="2100" dirty="0" smtClean="0"/>
              <a:t>entwickelt.</a:t>
            </a:r>
          </a:p>
          <a:p>
            <a:pPr marL="342900" indent="-249238">
              <a:buFont typeface="Symbol" panose="05050102010706020507" pitchFamily="18" charset="2"/>
              <a:buChar char="-"/>
            </a:pP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r>
              <a:rPr lang="de-DE" sz="2100" dirty="0" smtClean="0"/>
              <a:t>Sachkundige Firmen werden gemäß Rahmenvertrag beauftragt.</a:t>
            </a: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endParaRPr lang="de-DE" sz="2100" dirty="0"/>
          </a:p>
          <a:p>
            <a:pPr marL="342900" indent="-249238">
              <a:buFont typeface="Symbol" panose="05050102010706020507" pitchFamily="18" charset="2"/>
              <a:buChar char="-"/>
            </a:pPr>
            <a:r>
              <a:rPr lang="de-DE" sz="2100" dirty="0"/>
              <a:t>Alle Beteiligten </a:t>
            </a:r>
            <a:r>
              <a:rPr lang="de-DE" sz="2100" dirty="0" smtClean="0"/>
              <a:t>werden über </a:t>
            </a:r>
            <a:r>
              <a:rPr lang="de-DE" sz="2100" dirty="0"/>
              <a:t>die mögliche Gefährdung zu </a:t>
            </a:r>
            <a:r>
              <a:rPr lang="de-DE" sz="2100" dirty="0" smtClean="0"/>
              <a:t>informiert:</a:t>
            </a:r>
            <a:endParaRPr lang="de-DE" sz="2100" dirty="0" smtClean="0"/>
          </a:p>
          <a:p>
            <a:pPr marL="800100" lvl="2" indent="-249238"/>
            <a:r>
              <a:rPr lang="de-DE" sz="2100" dirty="0" smtClean="0"/>
              <a:t>Mieter /  </a:t>
            </a:r>
            <a:r>
              <a:rPr lang="de-DE" sz="2100" dirty="0"/>
              <a:t>Firmen </a:t>
            </a:r>
            <a:r>
              <a:rPr lang="de-DE" sz="2100" dirty="0" smtClean="0"/>
              <a:t>/ Planer </a:t>
            </a:r>
          </a:p>
          <a:p>
            <a:pPr marL="342900" indent="-249238">
              <a:buFont typeface="Symbol" panose="05050102010706020507" pitchFamily="18" charset="2"/>
              <a:buChar char="-"/>
            </a:pP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r>
              <a:rPr lang="de-DE" sz="2100" dirty="0" smtClean="0"/>
              <a:t>Es </a:t>
            </a:r>
            <a:r>
              <a:rPr lang="de-DE" sz="2100" dirty="0" smtClean="0"/>
              <a:t>wird eine enge </a:t>
            </a:r>
            <a:r>
              <a:rPr lang="de-DE" sz="2100" dirty="0" smtClean="0"/>
              <a:t>Zusammenarbeit mit den zuständigen Behörden </a:t>
            </a:r>
            <a:r>
              <a:rPr lang="de-DE" sz="2100" dirty="0" smtClean="0"/>
              <a:t>angestrebt.</a:t>
            </a:r>
            <a:endParaRPr lang="de-DE" dirty="0"/>
          </a:p>
          <a:p>
            <a:pPr marL="342900" indent="-249238">
              <a:buFont typeface="Symbol" panose="05050102010706020507" pitchFamily="18" charset="2"/>
              <a:buChar char="-"/>
            </a:pPr>
            <a:endParaRPr lang="de-DE" sz="2100" dirty="0" smtClean="0"/>
          </a:p>
          <a:p>
            <a:pPr marL="342900" indent="-249238">
              <a:buFont typeface="Symbol" panose="05050102010706020507" pitchFamily="18" charset="2"/>
              <a:buChar char="-"/>
            </a:pPr>
            <a:r>
              <a:rPr lang="de-DE" sz="2100" dirty="0" smtClean="0"/>
              <a:t>Die Mitarbeiter haben laufend die Möglichkeit zur Teilnahme an Schulungen.</a:t>
            </a:r>
            <a:endParaRPr lang="de-DE" sz="2100" dirty="0"/>
          </a:p>
          <a:p>
            <a:pPr marL="342900" indent="-249238">
              <a:buFont typeface="Symbol" panose="05050102010706020507" pitchFamily="18" charset="2"/>
              <a:buChar char="-"/>
            </a:pPr>
            <a:endParaRPr lang="de-DE" sz="21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</a:t>
            </a:r>
            <a:r>
              <a:rPr lang="de-DE" dirty="0"/>
              <a:t>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SAGA GWG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1260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14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</a:t>
            </a:r>
            <a:r>
              <a:rPr lang="de-DE" dirty="0"/>
              <a:t>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Planungs- und Bauabläufe</a:t>
            </a:r>
            <a:endParaRPr lang="de-DE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42" y="1417340"/>
            <a:ext cx="6036311" cy="35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6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15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417341"/>
            <a:ext cx="8521700" cy="3384376"/>
          </a:xfrm>
        </p:spPr>
        <p:txBody>
          <a:bodyPr>
            <a:normAutofit/>
          </a:bodyPr>
          <a:lstStyle/>
          <a:p>
            <a:pPr marL="177800"/>
            <a:endParaRPr lang="de-DE" sz="1600" dirty="0" smtClean="0"/>
          </a:p>
          <a:p>
            <a:pPr marL="177800"/>
            <a:r>
              <a:rPr lang="de-DE" sz="1600" dirty="0" smtClean="0"/>
              <a:t>Der </a:t>
            </a:r>
            <a:r>
              <a:rPr lang="de-DE" sz="1600" dirty="0"/>
              <a:t>Standard </a:t>
            </a:r>
            <a:r>
              <a:rPr lang="de-DE" sz="1600" dirty="0" smtClean="0"/>
              <a:t>„Objektplanung </a:t>
            </a:r>
            <a:r>
              <a:rPr lang="de-DE" sz="1600" dirty="0"/>
              <a:t>bei </a:t>
            </a:r>
            <a:r>
              <a:rPr lang="de-DE" sz="1600" dirty="0" smtClean="0"/>
              <a:t>Investitionsprojekten“ definiert die Grundsätze und Ziele.</a:t>
            </a:r>
          </a:p>
          <a:p>
            <a:pPr marL="177800"/>
            <a:endParaRPr lang="de-DE" sz="1600" dirty="0" smtClean="0"/>
          </a:p>
          <a:p>
            <a:pPr marL="177800"/>
            <a:r>
              <a:rPr lang="de-DE" sz="1600" dirty="0"/>
              <a:t>Zur Sicherstellung der Grundqualität der Planungs- und </a:t>
            </a:r>
            <a:r>
              <a:rPr lang="de-DE" sz="1600" dirty="0" smtClean="0"/>
              <a:t>Bauleistung stehen die Arbeitshilfen zur Verfügung.</a:t>
            </a:r>
          </a:p>
          <a:p>
            <a:pPr marL="177800"/>
            <a:endParaRPr lang="de-DE" sz="1600" dirty="0" smtClean="0"/>
          </a:p>
          <a:p>
            <a:pPr marL="177800"/>
            <a:r>
              <a:rPr lang="de-DE" sz="1600" dirty="0" smtClean="0"/>
              <a:t>Die Rahmenverträge „Schadstoffgutachten“ und „Abbruch- und Entsorgung schadstoffbelasteter Baustoffe“ erleichtern die Beauftragung von Gutachtern bzw. </a:t>
            </a:r>
            <a:r>
              <a:rPr lang="de-DE" sz="1600" dirty="0" smtClean="0"/>
              <a:t>ausführenden </a:t>
            </a:r>
            <a:r>
              <a:rPr lang="de-DE" sz="1600" dirty="0" smtClean="0"/>
              <a:t>Firmen</a:t>
            </a:r>
            <a:r>
              <a:rPr lang="de-DE" sz="1600" dirty="0" smtClean="0"/>
              <a:t>.</a:t>
            </a:r>
          </a:p>
          <a:p>
            <a:pPr marL="177800"/>
            <a:endParaRPr lang="de-DE" sz="1600" dirty="0" smtClean="0"/>
          </a:p>
          <a:p>
            <a:pPr marL="177800"/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Wohngebäudebestand</a:t>
            </a:r>
            <a:br>
              <a:rPr lang="de-DE" dirty="0" smtClean="0"/>
            </a:br>
            <a:r>
              <a:rPr lang="de-DE" sz="2200" dirty="0" smtClean="0"/>
              <a:t>Hilfsmittel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528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hteck 6"/>
          <p:cNvSpPr>
            <a:spLocks noChangeArrowheads="1"/>
          </p:cNvSpPr>
          <p:nvPr/>
        </p:nvSpPr>
        <p:spPr bwMode="auto">
          <a:xfrm>
            <a:off x="539755" y="1957919"/>
            <a:ext cx="5903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535238" y="1312335"/>
            <a:ext cx="333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467544" y="32996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  <a:latin typeface="+mj-lt"/>
              </a:rPr>
              <a:t>Vielen Dank für Ihre Aufmerksamkeit</a:t>
            </a:r>
            <a:endParaRPr lang="de-DE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9" y="1132642"/>
            <a:ext cx="7518102" cy="391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2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417340"/>
            <a:ext cx="8521700" cy="3672408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177800" algn="l"/>
                <a:tab pos="1617663" algn="l"/>
              </a:tabLst>
            </a:pPr>
            <a:r>
              <a:rPr lang="de-DE" sz="2900" b="1" dirty="0" smtClean="0"/>
              <a:t>	Unternehmen</a:t>
            </a:r>
          </a:p>
          <a:p>
            <a:pPr marL="1074738" indent="-177800">
              <a:buFont typeface="Symbol" panose="05050102010706020507" pitchFamily="18" charset="2"/>
              <a:buChar char="-"/>
              <a:tabLst>
                <a:tab pos="177800" algn="l"/>
                <a:tab pos="1617663" algn="l"/>
              </a:tabLst>
            </a:pPr>
            <a:r>
              <a:rPr lang="de-DE" sz="2900" dirty="0" smtClean="0"/>
              <a:t> Kennzahlen</a:t>
            </a:r>
          </a:p>
          <a:p>
            <a:pPr marL="1074738" indent="-177800">
              <a:buFont typeface="Symbol" panose="05050102010706020507" pitchFamily="18" charset="2"/>
              <a:buChar char="-"/>
              <a:tabLst>
                <a:tab pos="177800" algn="l"/>
                <a:tab pos="1617663" algn="l"/>
              </a:tabLst>
            </a:pPr>
            <a:r>
              <a:rPr lang="de-DE" sz="2900" dirty="0" smtClean="0"/>
              <a:t> Aufbau und Organisation </a:t>
            </a:r>
          </a:p>
          <a:p>
            <a:pPr marL="1600200" lvl="2">
              <a:tabLst>
                <a:tab pos="177800" algn="l"/>
                <a:tab pos="1617663" algn="l"/>
              </a:tabLst>
            </a:pPr>
            <a:r>
              <a:rPr lang="de-DE" sz="2900" dirty="0" smtClean="0"/>
              <a:t>Geschäftsstellen </a:t>
            </a:r>
            <a:r>
              <a:rPr lang="de-DE" sz="2900" dirty="0"/>
              <a:t>/ </a:t>
            </a:r>
            <a:r>
              <a:rPr lang="de-DE" sz="2900" dirty="0" smtClean="0"/>
              <a:t>Zentrale </a:t>
            </a:r>
            <a:endParaRPr lang="de-DE" sz="2900" dirty="0"/>
          </a:p>
          <a:p>
            <a:pPr marL="1600200" lvl="2">
              <a:tabLst>
                <a:tab pos="177800" algn="l"/>
                <a:tab pos="1617663" algn="l"/>
              </a:tabLst>
            </a:pPr>
            <a:r>
              <a:rPr lang="de-DE" sz="2900" dirty="0" smtClean="0"/>
              <a:t>Tage der Technik / Gewerkearbeitsgruppen </a:t>
            </a:r>
          </a:p>
          <a:p>
            <a:pPr marL="1600200" lvl="2">
              <a:tabLst>
                <a:tab pos="177800" algn="l"/>
                <a:tab pos="1617663" algn="l"/>
              </a:tabLst>
            </a:pPr>
            <a:endParaRPr lang="de-DE" sz="2900" dirty="0" smtClean="0"/>
          </a:p>
          <a:p>
            <a:pPr>
              <a:tabLst>
                <a:tab pos="177800" algn="l"/>
                <a:tab pos="1617663" algn="l"/>
              </a:tabLst>
            </a:pPr>
            <a:r>
              <a:rPr lang="de-DE" sz="2900" b="1" dirty="0" smtClean="0"/>
              <a:t>	Schadstoffe</a:t>
            </a:r>
          </a:p>
          <a:p>
            <a:pPr marL="1074738" indent="-177800">
              <a:buFont typeface="Symbol" panose="05050102010706020507" pitchFamily="18" charset="2"/>
              <a:buChar char="-"/>
              <a:tabLst>
                <a:tab pos="177800" algn="l"/>
                <a:tab pos="1617663" algn="l"/>
              </a:tabLst>
            </a:pPr>
            <a:r>
              <a:rPr lang="de-DE" sz="2900" dirty="0" smtClean="0"/>
              <a:t>Allgemein</a:t>
            </a:r>
          </a:p>
          <a:p>
            <a:pPr marL="1074738" indent="-177800">
              <a:buFont typeface="Symbol" panose="05050102010706020507" pitchFamily="18" charset="2"/>
              <a:buChar char="-"/>
              <a:tabLst>
                <a:tab pos="177800" algn="l"/>
                <a:tab pos="1617663" algn="l"/>
              </a:tabLst>
            </a:pPr>
            <a:r>
              <a:rPr lang="de-DE" sz="2900" dirty="0" smtClean="0"/>
              <a:t>Gesetze, Richtlinien, Verordnungen</a:t>
            </a:r>
          </a:p>
          <a:p>
            <a:pPr marL="1074738" indent="-177800">
              <a:buFont typeface="Symbol" panose="05050102010706020507" pitchFamily="18" charset="2"/>
              <a:buChar char="-"/>
              <a:tabLst>
                <a:tab pos="177800" algn="l"/>
                <a:tab pos="1617663" algn="l"/>
              </a:tabLst>
            </a:pPr>
            <a:r>
              <a:rPr lang="de-DE" sz="2900" dirty="0" smtClean="0"/>
              <a:t>Umgang mit Schadstoffen</a:t>
            </a:r>
          </a:p>
          <a:p>
            <a:pPr marL="1600200" lvl="2">
              <a:tabLst>
                <a:tab pos="177800" algn="l"/>
                <a:tab pos="1617663" algn="l"/>
              </a:tabLst>
            </a:pPr>
            <a:r>
              <a:rPr lang="de-DE" sz="2900" dirty="0" smtClean="0"/>
              <a:t>Ziel </a:t>
            </a:r>
          </a:p>
          <a:p>
            <a:pPr marL="1600200" lvl="2">
              <a:tabLst>
                <a:tab pos="177800" algn="l"/>
                <a:tab pos="1617663" algn="l"/>
              </a:tabLst>
            </a:pPr>
            <a:r>
              <a:rPr lang="de-DE" sz="2900" dirty="0" smtClean="0"/>
              <a:t>Ablauf</a:t>
            </a:r>
            <a:endParaRPr lang="de-DE" sz="2900" dirty="0"/>
          </a:p>
          <a:p>
            <a:pPr marL="1600200" lvl="2">
              <a:tabLst>
                <a:tab pos="177800" algn="l"/>
                <a:tab pos="1617663" algn="l"/>
              </a:tabLst>
            </a:pPr>
            <a:r>
              <a:rPr lang="de-DE" sz="2900" dirty="0" smtClean="0"/>
              <a:t>Standard, Arbeitshilfen, Rahmenverträge	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240000"/>
            <a:ext cx="7600080" cy="789000"/>
          </a:xfrm>
        </p:spPr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Inhalt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903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5306" y="43391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400" b="1">
                <a:solidFill>
                  <a:srgbClr val="6E6E6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defRPr sz="2000" b="1">
                <a:solidFill>
                  <a:srgbClr val="6E6E6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defRPr b="1">
                <a:solidFill>
                  <a:srgbClr val="6E6E6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defRPr sz="1600" b="1">
                <a:solidFill>
                  <a:srgbClr val="6E6E6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defRPr sz="1600" b="1">
                <a:solidFill>
                  <a:srgbClr val="6E6E6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sz="1800" b="0">
              <a:cs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528" y="1297327"/>
            <a:ext cx="8443912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1039813" eaLnBrk="0" hangingPunct="0">
              <a:lnSpc>
                <a:spcPct val="110000"/>
              </a:lnSpc>
              <a:spcBef>
                <a:spcPct val="50000"/>
              </a:spcBef>
              <a:tabLst>
                <a:tab pos="2868613" algn="l"/>
              </a:tabLst>
              <a:defRPr sz="2400" b="1">
                <a:solidFill>
                  <a:srgbClr val="6E6E6E"/>
                </a:solidFill>
                <a:latin typeface="Arial" charset="0"/>
              </a:defRPr>
            </a:lvl1pPr>
            <a:lvl2pPr marL="722313" indent="-539750" defTabSz="1039813" eaLnBrk="0" hangingPunct="0">
              <a:lnSpc>
                <a:spcPct val="110000"/>
              </a:lnSpc>
              <a:tabLst>
                <a:tab pos="2868613" algn="l"/>
              </a:tabLst>
              <a:defRPr sz="2000" b="1">
                <a:solidFill>
                  <a:srgbClr val="6E6E6E"/>
                </a:solidFill>
                <a:latin typeface="Arial" charset="0"/>
              </a:defRPr>
            </a:lvl2pPr>
            <a:lvl3pPr marL="1143000" indent="-228600" defTabSz="1039813" eaLnBrk="0" hangingPunct="0">
              <a:lnSpc>
                <a:spcPct val="110000"/>
              </a:lnSpc>
              <a:tabLst>
                <a:tab pos="2868613" algn="l"/>
              </a:tabLst>
              <a:defRPr b="1">
                <a:solidFill>
                  <a:srgbClr val="6E6E6E"/>
                </a:solidFill>
                <a:latin typeface="Arial" charset="0"/>
              </a:defRPr>
            </a:lvl3pPr>
            <a:lvl4pPr marL="1600200" indent="-228600" defTabSz="1039813" eaLnBrk="0" hangingPunct="0">
              <a:lnSpc>
                <a:spcPct val="110000"/>
              </a:lnSpc>
              <a:tabLst>
                <a:tab pos="2868613" algn="l"/>
              </a:tabLst>
              <a:defRPr sz="1600" b="1">
                <a:solidFill>
                  <a:srgbClr val="6E6E6E"/>
                </a:solidFill>
                <a:latin typeface="Arial" charset="0"/>
              </a:defRPr>
            </a:lvl4pPr>
            <a:lvl5pPr marL="2057400" indent="-228600" defTabSz="1039813" eaLnBrk="0" hangingPunct="0">
              <a:lnSpc>
                <a:spcPct val="110000"/>
              </a:lnSpc>
              <a:tabLst>
                <a:tab pos="2868613" algn="l"/>
              </a:tabLst>
              <a:defRPr sz="1600" b="1">
                <a:solidFill>
                  <a:srgbClr val="6E6E6E"/>
                </a:solidFill>
                <a:latin typeface="Arial" charset="0"/>
              </a:defRPr>
            </a:lvl5pPr>
            <a:lvl6pPr marL="2514600" indent="-228600" defTabSz="103981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 sz="1600" b="1">
                <a:solidFill>
                  <a:srgbClr val="6E6E6E"/>
                </a:solidFill>
                <a:latin typeface="Arial" charset="0"/>
              </a:defRPr>
            </a:lvl6pPr>
            <a:lvl7pPr marL="2971800" indent="-228600" defTabSz="103981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 sz="1600" b="1">
                <a:solidFill>
                  <a:srgbClr val="6E6E6E"/>
                </a:solidFill>
                <a:latin typeface="Arial" charset="0"/>
              </a:defRPr>
            </a:lvl7pPr>
            <a:lvl8pPr marL="3429000" indent="-228600" defTabSz="103981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 sz="1600" b="1">
                <a:solidFill>
                  <a:srgbClr val="6E6E6E"/>
                </a:solidFill>
                <a:latin typeface="Arial" charset="0"/>
              </a:defRPr>
            </a:lvl8pPr>
            <a:lvl9pPr marL="3886200" indent="-228600" defTabSz="103981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 sz="1600" b="1">
                <a:solidFill>
                  <a:srgbClr val="6E6E6E"/>
                </a:solidFill>
                <a:latin typeface="Arial" charset="0"/>
              </a:defRPr>
            </a:lvl9pPr>
          </a:lstStyle>
          <a:p>
            <a:pPr marL="363538" lvl="1" indent="-363538" algn="l" eaLnBrk="1" hangingPunct="1">
              <a:lnSpc>
                <a:spcPct val="140000"/>
              </a:lnSpc>
              <a:buFont typeface="Wingdings" pitchFamily="2" charset="2"/>
              <a:buChar char="§"/>
              <a:tabLst>
                <a:tab pos="2684463" algn="l"/>
              </a:tabLst>
            </a:pP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133.000</a:t>
            </a:r>
            <a:r>
              <a:rPr lang="de-DE" altLang="de-DE" sz="16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	Wohn- und Gewerbeobjekte in Hamburg</a:t>
            </a:r>
          </a:p>
          <a:p>
            <a:pPr marL="363538" lvl="1" indent="-363538" algn="l" eaLnBrk="1" hangingPunct="1">
              <a:lnSpc>
                <a:spcPct val="140000"/>
              </a:lnSpc>
              <a:buFont typeface="Wingdings" pitchFamily="2" charset="2"/>
              <a:buChar char="§"/>
              <a:tabLst>
                <a:tab pos="2684463" algn="l"/>
              </a:tabLst>
            </a:pP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ca. 240 </a:t>
            </a:r>
            <a:r>
              <a:rPr lang="de-DE" altLang="de-DE" sz="16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Mio</a:t>
            </a: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 €	Investitionsvolumen jährlich im Bestand</a:t>
            </a:r>
          </a:p>
          <a:p>
            <a:pPr marL="363538" lvl="1" indent="-363538" algn="l" eaLnBrk="1" hangingPunct="1">
              <a:lnSpc>
                <a:spcPct val="140000"/>
              </a:lnSpc>
              <a:buFont typeface="Wingdings" pitchFamily="2" charset="2"/>
              <a:buChar char="§"/>
              <a:tabLst>
                <a:tab pos="2684463" algn="l"/>
              </a:tabLst>
            </a:pP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140 </a:t>
            </a:r>
            <a:r>
              <a:rPr lang="de-DE" altLang="de-DE" sz="16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Mio</a:t>
            </a: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 €	Investitionsvolumen im Neubau</a:t>
            </a:r>
          </a:p>
          <a:p>
            <a:pPr marL="363538" lvl="1" indent="-363538" eaLnBrk="1" hangingPunct="1">
              <a:lnSpc>
                <a:spcPct val="140000"/>
              </a:lnSpc>
              <a:buFont typeface="Wingdings" pitchFamily="2" charset="2"/>
              <a:buChar char="§"/>
              <a:tabLst>
                <a:tab pos="2684463" algn="l"/>
              </a:tabLst>
            </a:pPr>
            <a:r>
              <a:rPr lang="de-DE" altLang="de-DE" sz="16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1.000 WE	jährlich im Neubau </a:t>
            </a:r>
          </a:p>
          <a:p>
            <a:pPr marL="363538" lvl="1" indent="-363538" algn="l" eaLnBrk="1" hangingPunct="1">
              <a:lnSpc>
                <a:spcPct val="140000"/>
              </a:lnSpc>
              <a:buFont typeface="Wingdings" pitchFamily="2" charset="2"/>
              <a:buChar char="§"/>
              <a:tabLst>
                <a:tab pos="2684463" algn="l"/>
              </a:tabLst>
            </a:pP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54 </a:t>
            </a:r>
            <a:r>
              <a:rPr lang="de-DE" altLang="de-DE" sz="16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%	CO2-Einsparung seit </a:t>
            </a: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1990</a:t>
            </a:r>
          </a:p>
          <a:p>
            <a:pPr marL="363538" lvl="1" indent="-363538" eaLnBrk="1" hangingPunct="1">
              <a:lnSpc>
                <a:spcPct val="140000"/>
              </a:lnSpc>
              <a:buFont typeface="Wingdings" pitchFamily="2" charset="2"/>
              <a:buChar char="§"/>
              <a:tabLst>
                <a:tab pos="2684463" algn="l"/>
              </a:tabLst>
            </a:pPr>
            <a:r>
              <a:rPr lang="de-DE" altLang="de-DE" sz="16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6,02 € / m²	</a:t>
            </a:r>
            <a:r>
              <a:rPr lang="de-DE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durchschnittliche </a:t>
            </a:r>
            <a:r>
              <a:rPr lang="de-DE" altLang="de-DE" sz="16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Miete im Konzern </a:t>
            </a:r>
            <a:endParaRPr lang="de-DE" altLang="de-DE" sz="1600" b="0" dirty="0" smtClean="0">
              <a:solidFill>
                <a:schemeClr val="tx1">
                  <a:lumMod val="50000"/>
                  <a:lumOff val="50000"/>
                </a:schemeClr>
              </a:solidFill>
              <a:cs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1520" y="226168"/>
            <a:ext cx="775704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400" b="1">
                <a:solidFill>
                  <a:srgbClr val="6E6E6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defRPr sz="2000" b="1">
                <a:solidFill>
                  <a:srgbClr val="6E6E6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defRPr b="1">
                <a:solidFill>
                  <a:srgbClr val="6E6E6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defRPr sz="1600" b="1">
                <a:solidFill>
                  <a:srgbClr val="6E6E6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defRPr sz="1600" b="1">
                <a:solidFill>
                  <a:srgbClr val="6E6E6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E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sz="2500" b="0" kern="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Umgang mit Schadstoffen im Wohngebäudebestand </a:t>
            </a:r>
            <a:r>
              <a:rPr lang="de-DE" altLang="de-DE" sz="2000" b="0" dirty="0" smtClean="0">
                <a:solidFill>
                  <a:srgbClr val="FFFFFF"/>
                </a:solidFill>
              </a:rPr>
              <a:t>SAGA GWG – der Konzern in Zahlen</a:t>
            </a:r>
            <a:endParaRPr lang="de-DE" altLang="de-DE" sz="2000" b="0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619" y="4297660"/>
            <a:ext cx="8640763" cy="72007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de-DE" sz="1800" b="1" dirty="0" smtClean="0">
                <a:cs typeface="Arial" charset="0"/>
              </a:rPr>
              <a:t>Das Mietniveau von SAGA GWG orientiert sich an der Mitte des Mietenspiegels und am Markt der jeweiligen Quartiere </a:t>
            </a:r>
            <a:endParaRPr lang="de-DE" altLang="de-DE" sz="1800" b="1" dirty="0">
              <a:cs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213225" y="3775005"/>
            <a:ext cx="330200" cy="342636"/>
          </a:xfrm>
          <a:prstGeom prst="downArrow">
            <a:avLst>
              <a:gd name="adj1" fmla="val 50000"/>
              <a:gd name="adj2" fmla="val 36739"/>
            </a:avLst>
          </a:prstGeom>
          <a:solidFill>
            <a:srgbClr val="99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>
                <a:solidFill>
                  <a:srgbClr val="808080"/>
                </a:solidFill>
              </a:rPr>
              <a:pPr/>
              <a:t>4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58390"/>
              </p:ext>
            </p:extLst>
          </p:nvPr>
        </p:nvGraphicFramePr>
        <p:xfrm>
          <a:off x="45474" y="157202"/>
          <a:ext cx="9063037" cy="522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äsentation" r:id="rId3" imgW="4623758" imgH="3201866" progId="PowerPoint.Show.12">
                  <p:embed/>
                </p:oleObj>
              </mc:Choice>
              <mc:Fallback>
                <p:oleObj name="Präsentation" r:id="rId3" imgW="4623758" imgH="3201866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4" y="157202"/>
                        <a:ext cx="9063037" cy="5228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7578417" y="1130000"/>
            <a:ext cx="1497836" cy="166749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>
                <a:solidFill>
                  <a:srgbClr val="808080"/>
                </a:solidFill>
              </a:rPr>
              <a:pPr/>
              <a:t>5</a:t>
            </a:fld>
            <a:endParaRPr lang="de-DE" altLang="de-DE" sz="1000">
              <a:solidFill>
                <a:srgbClr val="0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75019611"/>
              </p:ext>
            </p:extLst>
          </p:nvPr>
        </p:nvGraphicFramePr>
        <p:xfrm>
          <a:off x="251520" y="757266"/>
          <a:ext cx="8521700" cy="462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feil nach unten 9"/>
          <p:cNvSpPr/>
          <p:nvPr/>
        </p:nvSpPr>
        <p:spPr bwMode="auto">
          <a:xfrm>
            <a:off x="899592" y="3937620"/>
            <a:ext cx="288032" cy="360040"/>
          </a:xfrm>
          <a:prstGeom prst="downArrow">
            <a:avLst/>
          </a:prstGeom>
          <a:solidFill>
            <a:srgbClr val="7878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>
            <a:off x="3203848" y="3937620"/>
            <a:ext cx="288032" cy="360040"/>
          </a:xfrm>
          <a:prstGeom prst="downArrow">
            <a:avLst/>
          </a:prstGeom>
          <a:solidFill>
            <a:srgbClr val="7878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Pfeil nach unten 11"/>
          <p:cNvSpPr/>
          <p:nvPr/>
        </p:nvSpPr>
        <p:spPr bwMode="auto">
          <a:xfrm>
            <a:off x="5508104" y="3937620"/>
            <a:ext cx="288032" cy="360040"/>
          </a:xfrm>
          <a:prstGeom prst="downArrow">
            <a:avLst/>
          </a:prstGeom>
          <a:solidFill>
            <a:srgbClr val="7878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Pfeil nach unten 12"/>
          <p:cNvSpPr/>
          <p:nvPr/>
        </p:nvSpPr>
        <p:spPr bwMode="auto">
          <a:xfrm>
            <a:off x="7675453" y="3937620"/>
            <a:ext cx="288032" cy="360040"/>
          </a:xfrm>
          <a:prstGeom prst="downArrow">
            <a:avLst/>
          </a:prstGeom>
          <a:solidFill>
            <a:srgbClr val="7878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4297660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 insg.: 	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Abteilungsleitung:	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Assistenz:     	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Ingenieure:	14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82968" y="429766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 insg.:	21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Abteilungsleitung:	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Assistenz:	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Ingenieure	19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860032" y="429766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 insg.:	21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Abteilungsleitung:	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Assistenz:	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1438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Ingenieure	19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955373" y="4320307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 insg.:	18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Abteilungsleitung:	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Assistenz:	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r"/>
              </a:tabLst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Ingenieure	16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251520" y="193204"/>
            <a:ext cx="7992888" cy="84009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Umgang mit Schadstoffen im Wohngebäudebestand</a:t>
            </a:r>
            <a:r>
              <a:rPr lang="de-DE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solidFill>
                  <a:schemeClr val="bg1"/>
                </a:solidFill>
              </a:rPr>
              <a:t>Bereich </a:t>
            </a:r>
            <a:r>
              <a:rPr lang="de-DE" sz="2200" dirty="0" smtClean="0">
                <a:solidFill>
                  <a:schemeClr val="bg1"/>
                </a:solidFill>
              </a:rPr>
              <a:t>Technische Projekte</a:t>
            </a:r>
            <a:endParaRPr lang="de-D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6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201316"/>
            <a:ext cx="8521700" cy="3816424"/>
          </a:xfrm>
        </p:spPr>
        <p:txBody>
          <a:bodyPr>
            <a:noAutofit/>
          </a:bodyPr>
          <a:lstStyle/>
          <a:p>
            <a:pPr marL="177800"/>
            <a:r>
              <a:rPr lang="de-DE" sz="1500" b="1" dirty="0" smtClean="0"/>
              <a:t>Tage der Technik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500" dirty="0" smtClean="0"/>
              <a:t>Tage der Technik finden in der Regel mehrmals im Jahr statt.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500" dirty="0" smtClean="0"/>
              <a:t>Inhalt der Veranstaltungen ist der Austausch zwischen den technischen Mitarbeitern, sowie die Präsentation und Einarbeitung in interne und externe Neuerungen.</a:t>
            </a:r>
          </a:p>
          <a:p>
            <a:endParaRPr lang="de-DE" sz="1000" dirty="0" smtClean="0"/>
          </a:p>
          <a:p>
            <a:pPr marL="177800"/>
            <a:r>
              <a:rPr lang="de-DE" sz="1500" b="1" dirty="0" smtClean="0"/>
              <a:t>Gewerkearbeitsgruppen</a:t>
            </a:r>
            <a:r>
              <a:rPr lang="de-DE" sz="1500" dirty="0" smtClean="0"/>
              <a:t> </a:t>
            </a:r>
          </a:p>
          <a:p>
            <a:pPr marL="803275" indent="-285750">
              <a:buFont typeface="Symbol" panose="05050102010706020507" pitchFamily="18" charset="2"/>
              <a:buChar char="-"/>
            </a:pPr>
            <a:r>
              <a:rPr lang="de-DE" sz="1500" dirty="0" smtClean="0"/>
              <a:t>Diese Arbeitsgruppen sind aus technischen Mitarbeiter bereichsübergreifend zusammengesetzt. </a:t>
            </a:r>
          </a:p>
          <a:p>
            <a:pPr marL="803275" indent="-285750">
              <a:buFont typeface="Symbol" panose="05050102010706020507" pitchFamily="18" charset="2"/>
              <a:buChar char="-"/>
            </a:pPr>
            <a:r>
              <a:rPr lang="de-DE" sz="1500" dirty="0" smtClean="0"/>
              <a:t>Sie bestehen aus einem verantwortlichen Paten und mehreren am Fachgebiet interessierten Mitarbeitern. </a:t>
            </a:r>
          </a:p>
          <a:p>
            <a:pPr marL="803275" indent="-285750">
              <a:buFont typeface="Symbol" panose="05050102010706020507" pitchFamily="18" charset="2"/>
              <a:buChar char="-"/>
            </a:pPr>
            <a:r>
              <a:rPr lang="de-DE" sz="1500" dirty="0" smtClean="0"/>
              <a:t>Derzeit gibt es 13 Arbeitsgruppen, zum Teil mit Untergruppen die sich mit ganz unterschiedlichen Themen beschäftigen. </a:t>
            </a:r>
          </a:p>
          <a:p>
            <a:pPr marL="803275" indent="-285750">
              <a:buFont typeface="Symbol" panose="05050102010706020507" pitchFamily="18" charset="2"/>
              <a:buChar char="-"/>
            </a:pPr>
            <a:r>
              <a:rPr lang="de-DE" sz="1500" dirty="0" smtClean="0"/>
              <a:t>Ziel ist es, in allen relevanten Themengebieten Baustandards und Stamm-LVs zusammenzustellen und aktuell zu halten, Richtlinien nach Gesetzesänderungen zu erarbeiten und Formulare und Berechnunsmethodiken auszuarbeiten</a:t>
            </a:r>
            <a:r>
              <a:rPr lang="de-DE" sz="1500" dirty="0" smtClean="0"/>
              <a:t>.</a:t>
            </a:r>
            <a:endParaRPr lang="de-DE" sz="15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93204"/>
            <a:ext cx="8064896" cy="864096"/>
          </a:xfrm>
        </p:spPr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Tage der Technik / Gewerkearbeitsgruppen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0926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3204"/>
            <a:ext cx="7994377" cy="8640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de-DE" dirty="0"/>
              <a:t>Umgang mit Schadstoffen im Wohngebäudebestand</a:t>
            </a:r>
            <a:r>
              <a:rPr lang="de-DE" altLang="de-DE" sz="20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de-DE" altLang="de-DE" sz="20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de-DE" altLang="de-DE" sz="20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SAGA </a:t>
            </a:r>
            <a:r>
              <a:rPr lang="de-DE" altLang="de-DE" sz="20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GWG – unsere Standorte in Hamburg</a:t>
            </a:r>
            <a:endParaRPr lang="de-DE" altLang="de-DE" sz="2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698502"/>
            <a:ext cx="7772400" cy="8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48064" y="1417340"/>
            <a:ext cx="3600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039813"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22313" indent="-539750" defTabSz="1039813"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39813"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39813"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39813"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39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39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39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39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686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eaLnBrk="1" hangingPunct="1">
              <a:buFont typeface="Wingdings" pitchFamily="2" charset="2"/>
              <a:buChar char="§"/>
              <a:tabLst>
                <a:tab pos="2060575" algn="l"/>
              </a:tabLst>
            </a:pPr>
            <a:r>
              <a:rPr lang="de-DE" altLang="de-DE" sz="2000" dirty="0">
                <a:solidFill>
                  <a:srgbClr val="565656"/>
                </a:solidFill>
                <a:cs typeface="Arial" charset="0"/>
              </a:rPr>
              <a:t>Zentrale in Barmbek</a:t>
            </a:r>
          </a:p>
          <a:p>
            <a:pPr marL="0" lvl="1" indent="0" algn="l" eaLnBrk="1" hangingPunct="1">
              <a:spcBef>
                <a:spcPct val="0"/>
              </a:spcBef>
              <a:tabLst>
                <a:tab pos="2060575" algn="l"/>
              </a:tabLst>
            </a:pPr>
            <a:endParaRPr lang="de-DE" altLang="de-DE" sz="2000" dirty="0" smtClean="0">
              <a:solidFill>
                <a:srgbClr val="565656"/>
              </a:solidFill>
              <a:cs typeface="Arial" charset="0"/>
            </a:endParaRPr>
          </a:p>
          <a:p>
            <a:pPr marL="342900" lvl="1" indent="-342900" algn="l" eaLnBrk="1" hangingPunct="1">
              <a:spcBef>
                <a:spcPct val="0"/>
              </a:spcBef>
              <a:buFont typeface="Wingdings" pitchFamily="2" charset="2"/>
              <a:buChar char="§"/>
              <a:tabLst>
                <a:tab pos="2060575" algn="l"/>
              </a:tabLst>
            </a:pPr>
            <a:r>
              <a:rPr lang="de-DE" altLang="de-DE" sz="2000" dirty="0" smtClean="0">
                <a:solidFill>
                  <a:srgbClr val="565656"/>
                </a:solidFill>
                <a:cs typeface="Arial" charset="0"/>
              </a:rPr>
              <a:t>18 dezentrale Geschäftsstellen in den Stadtteilen mit kurzen Wegen für die Kunden</a:t>
            </a:r>
          </a:p>
          <a:p>
            <a:pPr marL="0" lvl="1" indent="0" algn="l" eaLnBrk="1" hangingPunct="1">
              <a:spcBef>
                <a:spcPct val="0"/>
              </a:spcBef>
              <a:tabLst>
                <a:tab pos="2060575" algn="l"/>
              </a:tabLst>
            </a:pPr>
            <a:endParaRPr lang="de-DE" altLang="de-DE" sz="2000" dirty="0">
              <a:solidFill>
                <a:srgbClr val="565656"/>
              </a:solidFill>
              <a:cs typeface="Arial" charset="0"/>
            </a:endParaRPr>
          </a:p>
          <a:p>
            <a:pPr marL="342900" lvl="1" indent="-342900" algn="l" eaLnBrk="1" hangingPunct="1">
              <a:spcBef>
                <a:spcPct val="0"/>
              </a:spcBef>
              <a:buFont typeface="Wingdings" pitchFamily="2" charset="2"/>
              <a:buChar char="§"/>
              <a:tabLst>
                <a:tab pos="2060575" algn="l"/>
              </a:tabLst>
            </a:pPr>
            <a:r>
              <a:rPr lang="de-DE" altLang="de-DE" sz="2000" dirty="0" smtClean="0">
                <a:solidFill>
                  <a:srgbClr val="565656"/>
                </a:solidFill>
                <a:cs typeface="Arial" charset="0"/>
              </a:rPr>
              <a:t>130 Hauswartstützpunkte vor Ort in den Quartieren mit residenten Hauswarten</a:t>
            </a:r>
            <a:endParaRPr lang="de-DE" altLang="de-DE" sz="2000" dirty="0">
              <a:solidFill>
                <a:srgbClr val="565656"/>
              </a:solidFill>
              <a:cs typeface="Arial" charset="0"/>
            </a:endParaRPr>
          </a:p>
          <a:p>
            <a:pPr marL="363538" lvl="1" indent="-363538" algn="l" eaLnBrk="1" hangingPunct="1">
              <a:lnSpc>
                <a:spcPct val="140000"/>
              </a:lnSpc>
              <a:buFont typeface="Arial" pitchFamily="34" charset="0"/>
              <a:buChar char="•"/>
              <a:tabLst>
                <a:tab pos="2060575" algn="l"/>
              </a:tabLst>
            </a:pPr>
            <a:endParaRPr lang="de-DE" altLang="de-DE" sz="2000" dirty="0">
              <a:solidFill>
                <a:srgbClr val="565656"/>
              </a:solidFill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6494"/>
            <a:ext cx="3808015" cy="378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8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417340"/>
            <a:ext cx="8521700" cy="3421063"/>
          </a:xfrm>
        </p:spPr>
        <p:txBody>
          <a:bodyPr>
            <a:norm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sz="1800" dirty="0" smtClean="0"/>
              <a:t>Allgemeines</a:t>
            </a:r>
            <a:endParaRPr lang="de-DE" sz="1800" dirty="0"/>
          </a:p>
          <a:p>
            <a:pPr algn="ctr"/>
            <a:endParaRPr lang="de-DE" sz="1800" dirty="0"/>
          </a:p>
          <a:p>
            <a:pPr algn="ctr"/>
            <a:r>
              <a:rPr lang="de-DE" sz="1800" dirty="0" smtClean="0"/>
              <a:t>Gesetze, Richtlinien, Verordnungen</a:t>
            </a:r>
            <a:endParaRPr lang="de-DE" sz="1800" dirty="0"/>
          </a:p>
          <a:p>
            <a:pPr algn="ctr"/>
            <a:endParaRPr lang="de-DE" sz="1800" dirty="0"/>
          </a:p>
          <a:p>
            <a:pPr algn="ctr"/>
            <a:r>
              <a:rPr lang="de-DE" sz="1800" dirty="0" smtClean="0"/>
              <a:t>Planungs- und Bauabläufe</a:t>
            </a:r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Rahmenverträge</a:t>
            </a:r>
          </a:p>
          <a:p>
            <a:pPr algn="ctr"/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93204"/>
            <a:ext cx="8064896" cy="864096"/>
          </a:xfrm>
        </p:spPr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</a:t>
            </a:r>
            <a:r>
              <a:rPr lang="de-DE" dirty="0"/>
              <a:t>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Schadstoffe / Gefahrstoffe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6521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36BB-94EB-4BA1-8E08-94E1B06FBB68}" type="slidenum">
              <a:rPr lang="de-DE" altLang="de-DE" smtClean="0"/>
              <a:pPr/>
              <a:t>9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3700" y="1417340"/>
            <a:ext cx="8521700" cy="3421063"/>
          </a:xfrm>
        </p:spPr>
        <p:txBody>
          <a:bodyPr>
            <a:normAutofit/>
          </a:bodyPr>
          <a:lstStyle/>
          <a:p>
            <a:pPr algn="ctr"/>
            <a:endParaRPr lang="de-DE" dirty="0" smtClean="0"/>
          </a:p>
          <a:p>
            <a:pPr marL="342900" indent="-165100">
              <a:buFont typeface="Symbol" panose="05050102010706020507" pitchFamily="18" charset="2"/>
              <a:buChar char="-"/>
            </a:pPr>
            <a:r>
              <a:rPr lang="de-DE" sz="1800" dirty="0"/>
              <a:t>In Gebäuden </a:t>
            </a:r>
            <a:r>
              <a:rPr lang="de-DE" sz="1800" dirty="0" smtClean="0"/>
              <a:t>können zahlreiche Schad- / Gefahrstoffe vorhanden sein,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die </a:t>
            </a:r>
            <a:r>
              <a:rPr lang="de-DE" sz="1800" dirty="0"/>
              <a:t>eine </a:t>
            </a:r>
            <a:r>
              <a:rPr lang="de-DE" sz="1800" dirty="0" smtClean="0"/>
              <a:t>Gesundheitsgefährdung für </a:t>
            </a:r>
            <a:r>
              <a:rPr lang="de-DE" sz="1800" dirty="0"/>
              <a:t>den </a:t>
            </a:r>
            <a:r>
              <a:rPr lang="de-DE" sz="1800" dirty="0" smtClean="0"/>
              <a:t>Menschen darstellen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342900" indent="-165100">
              <a:buFont typeface="Symbol" panose="05050102010706020507" pitchFamily="18" charset="2"/>
              <a:buChar char="-"/>
            </a:pPr>
            <a:endParaRPr lang="de-DE" sz="1800" dirty="0" smtClean="0"/>
          </a:p>
          <a:p>
            <a:pPr marL="342900" indent="-165100">
              <a:buFont typeface="Symbol" panose="05050102010706020507" pitchFamily="18" charset="2"/>
              <a:buChar char="-"/>
            </a:pPr>
            <a:r>
              <a:rPr lang="de-DE" sz="1800" dirty="0" smtClean="0"/>
              <a:t>Spätestens bei Abbruch </a:t>
            </a:r>
            <a:r>
              <a:rPr lang="de-DE" sz="1800" dirty="0"/>
              <a:t>oder Umbau </a:t>
            </a:r>
            <a:r>
              <a:rPr lang="de-DE" sz="1800" dirty="0" smtClean="0"/>
              <a:t>von Gebäuden </a:t>
            </a:r>
            <a:r>
              <a:rPr lang="de-DE" sz="1800" dirty="0"/>
              <a:t>ist </a:t>
            </a:r>
            <a:r>
              <a:rPr lang="de-DE" sz="1800" dirty="0" smtClean="0"/>
              <a:t>zu </a:t>
            </a:r>
            <a:r>
              <a:rPr lang="de-DE" sz="1800" dirty="0"/>
              <a:t>prüfen, </a:t>
            </a:r>
            <a:r>
              <a:rPr lang="de-DE" sz="1800" dirty="0" smtClean="0"/>
              <a:t>ob Schutzmaßnahmen notwendig sind </a:t>
            </a:r>
            <a:r>
              <a:rPr lang="de-DE" sz="1800" dirty="0"/>
              <a:t>und </a:t>
            </a:r>
            <a:r>
              <a:rPr lang="de-DE" sz="1800" dirty="0" smtClean="0"/>
              <a:t>ob die Entsorgung des Abfalls problematisch sein </a:t>
            </a:r>
            <a:r>
              <a:rPr lang="de-DE" sz="1800" dirty="0"/>
              <a:t>kann</a:t>
            </a:r>
            <a:r>
              <a:rPr lang="de-DE" sz="1800" dirty="0" smtClean="0"/>
              <a:t>.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93204"/>
            <a:ext cx="8064896" cy="864096"/>
          </a:xfrm>
        </p:spPr>
        <p:txBody>
          <a:bodyPr>
            <a:normAutofit fontScale="90000"/>
          </a:bodyPr>
          <a:lstStyle/>
          <a:p>
            <a:r>
              <a:rPr lang="de-DE" dirty="0"/>
              <a:t>Umgang mit Schadstoffen </a:t>
            </a:r>
            <a:r>
              <a:rPr lang="de-DE" dirty="0" smtClean="0"/>
              <a:t>im </a:t>
            </a:r>
            <a:r>
              <a:rPr lang="de-DE" dirty="0"/>
              <a:t>Wohngebäudebestand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Allgemeines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2254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GA GWG Standarddesig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GA GW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ustuf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Bildschirmpräsentation (16:10)</PresentationFormat>
  <Paragraphs>145</Paragraphs>
  <Slides>16</Slides>
  <Notes>6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SAGA GWG Standarddesign</vt:lpstr>
      <vt:lpstr>Präsentation</vt:lpstr>
      <vt:lpstr>PowerPoint-Präsentation</vt:lpstr>
      <vt:lpstr>Umgang mit Schadstoffen im Wohngebäudebestand Inhalt</vt:lpstr>
      <vt:lpstr>PowerPoint-Präsentation</vt:lpstr>
      <vt:lpstr>PowerPoint-Präsentation</vt:lpstr>
      <vt:lpstr>Umgang mit Schadstoffen im Wohngebäudebestand Bereich Technische Projekte</vt:lpstr>
      <vt:lpstr>Umgang mit Schadstoffen im Wohngebäudebestand Tage der Technik / Gewerkearbeitsgruppen</vt:lpstr>
      <vt:lpstr>Umgang mit Schadstoffen im Wohngebäudebestand SAGA GWG – unsere Standorte in Hamburg</vt:lpstr>
      <vt:lpstr>Umgang mit Schadstoffen im Wohngebäudebestand Schadstoffe / Gefahrstoffe</vt:lpstr>
      <vt:lpstr>Umgang mit Schadstoffen im Wohngebäudebestand Allgemeines</vt:lpstr>
      <vt:lpstr>Umgang mit Schadstoffen im Wohngebäudebestand Allgemeines</vt:lpstr>
      <vt:lpstr>Umgang mit Schadstoffen im Wohngebäudebestand Allgemeines</vt:lpstr>
      <vt:lpstr>Umgang mit Schadstoffen im Wohngebäudebestand Gesetze, Richtlinien, Verordnungen</vt:lpstr>
      <vt:lpstr>Umgang mit Schadstoffen im Wohngebäudebestand SAGA GWG</vt:lpstr>
      <vt:lpstr>Umgang mit Schadstoffen im Wohngebäudebestand Planungs- und Bauabläufe</vt:lpstr>
      <vt:lpstr>Umgang mit Schadstoffen im Wohngebäudebestand Hilfsmittel</vt:lpstr>
      <vt:lpstr>PowerPoint-Präsentation</vt:lpstr>
    </vt:vector>
  </TitlesOfParts>
  <Company>SAGA GWG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SAGA GWG</dc:creator>
  <cp:lastModifiedBy>Alf Kiesel</cp:lastModifiedBy>
  <cp:revision>117</cp:revision>
  <cp:lastPrinted>2016-06-22T12:09:05Z</cp:lastPrinted>
  <dcterms:created xsi:type="dcterms:W3CDTF">2003-02-17T11:04:24Z</dcterms:created>
  <dcterms:modified xsi:type="dcterms:W3CDTF">2016-06-22T15:50:27Z</dcterms:modified>
</cp:coreProperties>
</file>